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55"/>
  </p:notesMasterIdLst>
  <p:sldIdLst>
    <p:sldId id="256" r:id="rId2"/>
    <p:sldId id="259" r:id="rId3"/>
    <p:sldId id="260" r:id="rId4"/>
    <p:sldId id="262" r:id="rId5"/>
    <p:sldId id="353" r:id="rId6"/>
    <p:sldId id="295" r:id="rId7"/>
    <p:sldId id="267" r:id="rId8"/>
    <p:sldId id="268" r:id="rId9"/>
    <p:sldId id="308" r:id="rId10"/>
    <p:sldId id="313" r:id="rId11"/>
    <p:sldId id="296" r:id="rId12"/>
    <p:sldId id="272" r:id="rId13"/>
    <p:sldId id="274" r:id="rId14"/>
    <p:sldId id="275" r:id="rId15"/>
    <p:sldId id="276" r:id="rId16"/>
    <p:sldId id="351" r:id="rId17"/>
    <p:sldId id="279" r:id="rId18"/>
    <p:sldId id="352" r:id="rId19"/>
    <p:sldId id="354" r:id="rId20"/>
    <p:sldId id="283" r:id="rId21"/>
    <p:sldId id="281" r:id="rId22"/>
    <p:sldId id="290" r:id="rId23"/>
    <p:sldId id="355" r:id="rId24"/>
    <p:sldId id="357" r:id="rId25"/>
    <p:sldId id="358" r:id="rId26"/>
    <p:sldId id="285" r:id="rId27"/>
    <p:sldId id="350" r:id="rId28"/>
    <p:sldId id="298" r:id="rId29"/>
    <p:sldId id="338" r:id="rId30"/>
    <p:sldId id="359" r:id="rId31"/>
    <p:sldId id="360" r:id="rId32"/>
    <p:sldId id="361" r:id="rId33"/>
    <p:sldId id="362" r:id="rId34"/>
    <p:sldId id="363" r:id="rId35"/>
    <p:sldId id="364" r:id="rId36"/>
    <p:sldId id="300" r:id="rId37"/>
    <p:sldId id="365" r:id="rId38"/>
    <p:sldId id="366" r:id="rId39"/>
    <p:sldId id="368" r:id="rId40"/>
    <p:sldId id="325" r:id="rId41"/>
    <p:sldId id="369" r:id="rId42"/>
    <p:sldId id="339" r:id="rId43"/>
    <p:sldId id="340" r:id="rId44"/>
    <p:sldId id="343" r:id="rId45"/>
    <p:sldId id="370" r:id="rId46"/>
    <p:sldId id="371" r:id="rId47"/>
    <p:sldId id="320" r:id="rId48"/>
    <p:sldId id="373" r:id="rId49"/>
    <p:sldId id="311" r:id="rId50"/>
    <p:sldId id="374" r:id="rId51"/>
    <p:sldId id="375" r:id="rId52"/>
    <p:sldId id="372" r:id="rId53"/>
    <p:sldId id="314" r:id="rId54"/>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2"/>
            <p14:sldId id="353"/>
            <p14:sldId id="295"/>
            <p14:sldId id="267"/>
            <p14:sldId id="268"/>
            <p14:sldId id="308"/>
            <p14:sldId id="313"/>
            <p14:sldId id="296"/>
            <p14:sldId id="272"/>
            <p14:sldId id="274"/>
            <p14:sldId id="275"/>
            <p14:sldId id="276"/>
            <p14:sldId id="351"/>
            <p14:sldId id="279"/>
            <p14:sldId id="352"/>
            <p14:sldId id="354"/>
            <p14:sldId id="283"/>
            <p14:sldId id="281"/>
            <p14:sldId id="290"/>
            <p14:sldId id="355"/>
            <p14:sldId id="357"/>
            <p14:sldId id="358"/>
            <p14:sldId id="285"/>
            <p14:sldId id="350"/>
            <p14:sldId id="298"/>
            <p14:sldId id="338"/>
            <p14:sldId id="359"/>
            <p14:sldId id="360"/>
            <p14:sldId id="361"/>
            <p14:sldId id="362"/>
            <p14:sldId id="363"/>
            <p14:sldId id="364"/>
            <p14:sldId id="300"/>
            <p14:sldId id="365"/>
            <p14:sldId id="366"/>
            <p14:sldId id="368"/>
            <p14:sldId id="325"/>
            <p14:sldId id="369"/>
            <p14:sldId id="339"/>
            <p14:sldId id="340"/>
            <p14:sldId id="343"/>
            <p14:sldId id="370"/>
            <p14:sldId id="371"/>
            <p14:sldId id="320"/>
            <p14:sldId id="373"/>
            <p14:sldId id="311"/>
            <p14:sldId id="374"/>
            <p14:sldId id="375"/>
            <p14:sldId id="372"/>
            <p14:sldId id="314"/>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7D1D"/>
    <a:srgbClr val="36544F"/>
    <a:srgbClr val="5AB88F"/>
    <a:srgbClr val="025249"/>
    <a:srgbClr val="41719C"/>
    <a:srgbClr val="D4EBE9"/>
    <a:srgbClr val="C14026"/>
    <a:srgbClr val="57A2C5"/>
    <a:srgbClr val="E998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81"/>
    <p:restoredTop sz="85152" autoAdjust="0"/>
  </p:normalViewPr>
  <p:slideViewPr>
    <p:cSldViewPr snapToGrid="0" snapToObjects="1">
      <p:cViewPr>
        <p:scale>
          <a:sx n="99" d="100"/>
          <a:sy n="99" d="100"/>
        </p:scale>
        <p:origin x="2240" y="848"/>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31.08.17</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1096671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1765059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1031804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723465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1455727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820538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702374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446000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1881561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1439555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34</a:t>
            </a:fld>
            <a:endParaRPr lang="de-DE"/>
          </a:p>
        </p:txBody>
      </p:sp>
    </p:spTree>
    <p:extLst>
      <p:ext uri="{BB962C8B-B14F-4D97-AF65-F5344CB8AC3E}">
        <p14:creationId xmlns:p14="http://schemas.microsoft.com/office/powerpoint/2010/main" val="1341694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35</a:t>
            </a:fld>
            <a:endParaRPr lang="de-DE"/>
          </a:p>
        </p:txBody>
      </p:sp>
    </p:spTree>
    <p:extLst>
      <p:ext uri="{BB962C8B-B14F-4D97-AF65-F5344CB8AC3E}">
        <p14:creationId xmlns:p14="http://schemas.microsoft.com/office/powerpoint/2010/main" val="1347931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baseline="0" dirty="0" smtClean="0"/>
              <a:t>Keine Trennung in Logik und Model (stattdessen Komponenten)</a:t>
            </a:r>
          </a:p>
          <a:p>
            <a:pPr marL="228600" indent="-228600">
              <a:buAutoNum type="arabicPeriod"/>
            </a:pPr>
            <a:r>
              <a:rPr lang="de-DE" u="sng" baseline="0" dirty="0" smtClean="0"/>
              <a:t>Alles</a:t>
            </a:r>
            <a:r>
              <a:rPr lang="de-DE" baseline="0" dirty="0" smtClean="0"/>
              <a:t> auf einen Schlag neu rendern bei </a:t>
            </a:r>
            <a:r>
              <a:rPr lang="de-DE" u="sng" baseline="0" dirty="0" smtClean="0"/>
              <a:t>jedem</a:t>
            </a:r>
            <a:r>
              <a:rPr lang="de-DE" baseline="0" dirty="0" smtClean="0"/>
              <a:t> Update</a:t>
            </a:r>
          </a:p>
          <a:p>
            <a:pPr marL="228600" indent="-228600">
              <a:buAutoNum type="arabicPeriod"/>
            </a:pPr>
            <a:r>
              <a:rPr lang="de-DE" baseline="0" dirty="0" smtClean="0"/>
              <a:t>Eigene Implementierung des DOM =&gt; </a:t>
            </a:r>
            <a:r>
              <a:rPr lang="de-DE" baseline="0" dirty="0" err="1" smtClean="0"/>
              <a:t>virtual</a:t>
            </a:r>
            <a:r>
              <a:rPr lang="de-DE" baseline="0" dirty="0" smtClean="0"/>
              <a:t> DOM</a:t>
            </a:r>
          </a:p>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1259817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38</a:t>
            </a:fld>
            <a:endParaRPr lang="de-DE"/>
          </a:p>
        </p:txBody>
      </p:sp>
    </p:spTree>
    <p:extLst>
      <p:ext uri="{BB962C8B-B14F-4D97-AF65-F5344CB8AC3E}">
        <p14:creationId xmlns:p14="http://schemas.microsoft.com/office/powerpoint/2010/main" val="1296995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39</a:t>
            </a:fld>
            <a:endParaRPr lang="de-DE"/>
          </a:p>
        </p:txBody>
      </p:sp>
    </p:spTree>
    <p:extLst>
      <p:ext uri="{BB962C8B-B14F-4D97-AF65-F5344CB8AC3E}">
        <p14:creationId xmlns:p14="http://schemas.microsoft.com/office/powerpoint/2010/main" val="7784069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40</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41</a:t>
            </a:fld>
            <a:endParaRPr lang="de-DE"/>
          </a:p>
        </p:txBody>
      </p:sp>
    </p:spTree>
    <p:extLst>
      <p:ext uri="{BB962C8B-B14F-4D97-AF65-F5344CB8AC3E}">
        <p14:creationId xmlns:p14="http://schemas.microsoft.com/office/powerpoint/2010/main" val="1284848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42</a:t>
            </a:fld>
            <a:endParaRPr lang="de-DE"/>
          </a:p>
        </p:txBody>
      </p:sp>
    </p:spTree>
    <p:extLst>
      <p:ext uri="{BB962C8B-B14F-4D97-AF65-F5344CB8AC3E}">
        <p14:creationId xmlns:p14="http://schemas.microsoft.com/office/powerpoint/2010/main" val="149782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45</a:t>
            </a:fld>
            <a:endParaRPr lang="de-DE"/>
          </a:p>
        </p:txBody>
      </p:sp>
    </p:spTree>
    <p:extLst>
      <p:ext uri="{BB962C8B-B14F-4D97-AF65-F5344CB8AC3E}">
        <p14:creationId xmlns:p14="http://schemas.microsoft.com/office/powerpoint/2010/main" val="893492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46</a:t>
            </a:fld>
            <a:endParaRPr lang="de-DE"/>
          </a:p>
        </p:txBody>
      </p:sp>
    </p:spTree>
    <p:extLst>
      <p:ext uri="{BB962C8B-B14F-4D97-AF65-F5344CB8AC3E}">
        <p14:creationId xmlns:p14="http://schemas.microsoft.com/office/powerpoint/2010/main" val="1610019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Beispiele, die mit</a:t>
            </a:r>
            <a:r>
              <a:rPr lang="de-DE" baseline="0" dirty="0" smtClean="0"/>
              <a:t> </a:t>
            </a:r>
            <a:r>
              <a:rPr lang="de-DE" baseline="0" dirty="0" err="1" smtClean="0"/>
              <a:t>React</a:t>
            </a:r>
            <a:r>
              <a:rPr lang="de-DE" baseline="0" dirty="0" smtClean="0"/>
              <a:t> gebaut sind</a:t>
            </a:r>
            <a:r>
              <a:rPr lang="de-DE" dirty="0" smtClean="0"/>
              <a:t>: https://</a:t>
            </a:r>
            <a:r>
              <a:rPr lang="de-DE" dirty="0" err="1" smtClean="0"/>
              <a:t>react.rocks</a:t>
            </a:r>
            <a:r>
              <a:rPr lang="de-DE" dirty="0" smtClean="0"/>
              <a: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47</a:t>
            </a:fld>
            <a:endParaRPr lang="de-DE"/>
          </a:p>
        </p:txBody>
      </p:sp>
    </p:spTree>
    <p:extLst>
      <p:ext uri="{BB962C8B-B14F-4D97-AF65-F5344CB8AC3E}">
        <p14:creationId xmlns:p14="http://schemas.microsoft.com/office/powerpoint/2010/main" val="4067135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48</a:t>
            </a:fld>
            <a:endParaRPr lang="de-DE"/>
          </a:p>
        </p:txBody>
      </p:sp>
    </p:spTree>
    <p:extLst>
      <p:ext uri="{BB962C8B-B14F-4D97-AF65-F5344CB8AC3E}">
        <p14:creationId xmlns:p14="http://schemas.microsoft.com/office/powerpoint/2010/main" val="1669267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404448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1889359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8/31/17</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emf"/><Relationship Id="rId5" Type="http://schemas.openxmlformats.org/officeDocument/2006/relationships/image" Target="../media/image25.emf"/><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image" Target="../media/image28.emf"/><Relationship Id="rId9" Type="http://schemas.openxmlformats.org/officeDocument/2006/relationships/image" Target="../media/image29.emf"/><Relationship Id="rId10" Type="http://schemas.openxmlformats.org/officeDocument/2006/relationships/image" Target="../media/image30.tiff"/><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BED-CON BERLIN | SEPTEMBER </a:t>
            </a:r>
            <a:r>
              <a:rPr lang="de-DE" sz="1400" spc="80" dirty="0" smtClean="0">
                <a:solidFill>
                  <a:srgbClr val="D4EBE9"/>
                </a:solidFill>
              </a:rPr>
              <a:t>2017    </a:t>
            </a:r>
            <a:endParaRPr lang="de-DE" sz="1400" spc="80" dirty="0">
              <a:solidFill>
                <a:srgbClr val="D4EBE9"/>
              </a:solidFill>
            </a:endParaRPr>
          </a:p>
        </p:txBody>
      </p:sp>
      <p:sp>
        <p:nvSpPr>
          <p:cNvPr id="3" name="Rechteck 2"/>
          <p:cNvSpPr/>
          <p:nvPr/>
        </p:nvSpPr>
        <p:spPr>
          <a:xfrm>
            <a:off x="1221049"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pic>
        <p:nvPicPr>
          <p:cNvPr id="5" name="Bild 4"/>
          <p:cNvPicPr>
            <a:picLocks noChangeAspect="1"/>
          </p:cNvPicPr>
          <p:nvPr/>
        </p:nvPicPr>
        <p:blipFill>
          <a:blip r:embed="rId3"/>
          <a:stretch>
            <a:fillRect/>
          </a:stretch>
        </p:blipFill>
        <p:spPr>
          <a:xfrm rot="19697811">
            <a:off x="7842855" y="891147"/>
            <a:ext cx="1117578" cy="994287"/>
          </a:xfrm>
          <a:prstGeom prst="rect">
            <a:avLst/>
          </a:prstGeom>
        </p:spPr>
      </p:pic>
      <p:sp>
        <p:nvSpPr>
          <p:cNvPr id="7" name="Textfeld 6"/>
          <p:cNvSpPr txBox="1"/>
          <p:nvPr/>
        </p:nvSpPr>
        <p:spPr>
          <a:xfrm>
            <a:off x="1412848" y="1115776"/>
            <a:ext cx="1875835" cy="369332"/>
          </a:xfrm>
          <a:prstGeom prst="rect">
            <a:avLst/>
          </a:prstGeom>
          <a:noFill/>
        </p:spPr>
        <p:txBody>
          <a:bodyPr wrap="none" rtlCol="0">
            <a:spAutoFit/>
          </a:bodyPr>
          <a:lstStyle/>
          <a:p>
            <a:r>
              <a:rPr lang="de-DE" b="1" dirty="0">
                <a:solidFill>
                  <a:srgbClr val="36544F"/>
                </a:solidFill>
                <a:latin typeface="Source Sans Pro" charset="0"/>
                <a:ea typeface="Source Sans Pro" charset="0"/>
                <a:cs typeface="Source Sans Pro" charset="0"/>
              </a:rPr>
              <a:t>NILS </a:t>
            </a:r>
            <a:r>
              <a:rPr lang="de-DE" b="1" dirty="0" smtClean="0">
                <a:solidFill>
                  <a:srgbClr val="36544F"/>
                </a:solidFill>
                <a:latin typeface="Source Sans Pro" charset="0"/>
                <a:ea typeface="Source Sans Pro" charset="0"/>
                <a:cs typeface="Source Sans Pro" charset="0"/>
              </a:rPr>
              <a:t>HARTMANN</a:t>
            </a:r>
          </a:p>
        </p:txBody>
      </p:sp>
      <p:sp>
        <p:nvSpPr>
          <p:cNvPr id="8" name="Rechteck 7"/>
          <p:cNvSpPr/>
          <p:nvPr/>
        </p:nvSpPr>
        <p:spPr>
          <a:xfrm>
            <a:off x="5543028" y="4351446"/>
            <a:ext cx="3072508" cy="369332"/>
          </a:xfrm>
          <a:prstGeom prst="rect">
            <a:avLst/>
          </a:prstGeom>
        </p:spPr>
        <p:txBody>
          <a:bodyPr wrap="none">
            <a:spAutoFit/>
          </a:bodyPr>
          <a:lstStyle/>
          <a:p>
            <a:pPr algn="r"/>
            <a:r>
              <a:rPr lang="de-DE" b="1" dirty="0">
                <a:solidFill>
                  <a:srgbClr val="025249"/>
                </a:solidFill>
              </a:rPr>
              <a:t>http://</a:t>
            </a:r>
            <a:r>
              <a:rPr lang="de-DE" b="1" dirty="0" err="1">
                <a:solidFill>
                  <a:srgbClr val="025249"/>
                </a:solidFill>
              </a:rPr>
              <a:t>bit.ly</a:t>
            </a:r>
            <a:r>
              <a:rPr lang="de-DE" b="1" dirty="0">
                <a:solidFill>
                  <a:srgbClr val="025249"/>
                </a:solidFill>
              </a:rPr>
              <a:t>/jaxcon2017-react</a:t>
            </a:r>
          </a:p>
        </p:txBody>
      </p:sp>
      <p:sp>
        <p:nvSpPr>
          <p:cNvPr id="10" name="Textfeld 9"/>
          <p:cNvSpPr txBox="1"/>
          <p:nvPr/>
        </p:nvSpPr>
        <p:spPr>
          <a:xfrm>
            <a:off x="1383853" y="1470880"/>
            <a:ext cx="7215567" cy="954107"/>
          </a:xfrm>
          <a:prstGeom prst="rect">
            <a:avLst/>
          </a:prstGeom>
          <a:noFill/>
        </p:spPr>
        <p:txBody>
          <a:bodyPr wrap="square" rtlCol="0">
            <a:spAutoFit/>
          </a:bodyPr>
          <a:lstStyle/>
          <a:p>
            <a:r>
              <a:rPr lang="de-DE" sz="2800" b="1" dirty="0">
                <a:solidFill>
                  <a:srgbClr val="EF7D1D"/>
                </a:solidFill>
                <a:latin typeface="Montserrat" charset="0"/>
                <a:ea typeface="Montserrat" charset="0"/>
                <a:cs typeface="Montserrat" charset="0"/>
              </a:rPr>
              <a:t>RE-THINKING  BEST </a:t>
            </a:r>
            <a:r>
              <a:rPr lang="de-DE" sz="2800" b="1" dirty="0" smtClean="0">
                <a:solidFill>
                  <a:srgbClr val="EF7D1D"/>
                </a:solidFill>
                <a:latin typeface="Montserrat" charset="0"/>
                <a:ea typeface="Montserrat" charset="0"/>
                <a:cs typeface="Montserrat" charset="0"/>
              </a:rPr>
              <a:t>PRACTICES </a:t>
            </a:r>
            <a:r>
              <a:rPr lang="mr-IN" sz="2800" b="1" dirty="0" smtClean="0">
                <a:solidFill>
                  <a:srgbClr val="EF7D1D"/>
                </a:solidFill>
                <a:latin typeface="Montserrat" charset="0"/>
                <a:ea typeface="Montserrat" charset="0"/>
                <a:cs typeface="Montserrat" charset="0"/>
              </a:rPr>
              <a:t>–</a:t>
            </a:r>
            <a:endParaRPr lang="de-DE" sz="2800" b="1" dirty="0" smtClean="0">
              <a:solidFill>
                <a:srgbClr val="EF7D1D"/>
              </a:solidFill>
              <a:latin typeface="Montserrat" charset="0"/>
              <a:ea typeface="Montserrat" charset="0"/>
              <a:cs typeface="Montserrat" charset="0"/>
            </a:endParaRPr>
          </a:p>
          <a:p>
            <a:r>
              <a:rPr lang="de-DE" sz="2800" b="1" dirty="0" smtClean="0">
                <a:solidFill>
                  <a:srgbClr val="36544F"/>
                </a:solidFill>
                <a:latin typeface="Montserrat" charset="0"/>
                <a:ea typeface="Montserrat" charset="0"/>
                <a:cs typeface="Montserrat" charset="0"/>
              </a:rPr>
              <a:t>MODERNE WEB-ANWENDUNGEN MIT</a:t>
            </a:r>
            <a:endParaRPr lang="de-DE" sz="2800" b="1" dirty="0">
              <a:solidFill>
                <a:srgbClr val="36544F"/>
              </a:solidFill>
              <a:latin typeface="Montserrat" charset="0"/>
              <a:ea typeface="Montserrat" charset="0"/>
              <a:cs typeface="Montserrat" charset="0"/>
            </a:endParaRPr>
          </a:p>
        </p:txBody>
      </p:sp>
      <p:pic>
        <p:nvPicPr>
          <p:cNvPr id="2" name="Bild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081" y="3346869"/>
            <a:ext cx="927100" cy="927100"/>
          </a:xfrm>
          <a:prstGeom prst="rect">
            <a:avLst/>
          </a:prstGeom>
        </p:spPr>
      </p:pic>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a:solidFill>
                  <a:srgbClr val="EF7D1D"/>
                </a:solidFill>
                <a:latin typeface="Source Code Pro Medium" charset="0"/>
                <a:ea typeface="Source Code Pro Medium" charset="0"/>
                <a:cs typeface="Source Code Pro Medium" charset="0"/>
              </a:rPr>
              <a:t>&lt;h1&gt;</a:t>
            </a:r>
            <a:r>
              <a:rPr lang="de-DE" dirty="0" err="1">
                <a:solidFill>
                  <a:srgbClr val="EF7D1D"/>
                </a:solidFill>
                <a:latin typeface="Source Code Pro Medium" charset="0"/>
                <a:ea typeface="Source Code Pro Medium" charset="0"/>
                <a:cs typeface="Source Code Pro Medium" charset="0"/>
              </a:rPr>
              <a:t>Hello</a:t>
            </a:r>
            <a:r>
              <a:rPr lang="de-DE" dirty="0">
                <a:solidFill>
                  <a:srgbClr val="EF7D1D"/>
                </a:solidFill>
                <a:latin typeface="Source Code Pro Medium" charset="0"/>
                <a:ea typeface="Source Code Pro Medium" charset="0"/>
                <a:cs typeface="Source Code Pro Medium" charset="0"/>
              </a:rPr>
              <a:t>, </a:t>
            </a:r>
            <a:r>
              <a:rPr lang="de-DE" dirty="0">
                <a:solidFill>
                  <a:srgbClr val="41719C"/>
                </a:solidFill>
                <a:latin typeface="Source Code Pro Medium" charset="0"/>
                <a:ea typeface="Source Code Pro Medium" charset="0"/>
                <a:cs typeface="Source Code Pro Medium" charset="0"/>
              </a:rPr>
              <a:t>{</a:t>
            </a:r>
            <a:r>
              <a:rPr lang="de-DE" dirty="0" err="1">
                <a:solidFill>
                  <a:srgbClr val="41719C"/>
                </a:solidFill>
                <a:latin typeface="Source Code Pro Medium" charset="0"/>
                <a:ea typeface="Source Code Pro Medium" charset="0"/>
                <a:cs typeface="Source Code Pro Medium" charset="0"/>
              </a:rPr>
              <a:t>name</a:t>
            </a:r>
            <a:r>
              <a:rPr lang="de-DE" dirty="0">
                <a:solidFill>
                  <a:srgbClr val="41719C"/>
                </a:solidFill>
                <a:latin typeface="Source Code Pro Medium" charset="0"/>
                <a:ea typeface="Source Code Pro Medium" charset="0"/>
                <a:cs typeface="Source Code Pro Medium" charset="0"/>
              </a:rPr>
              <a:t>}</a:t>
            </a:r>
            <a:r>
              <a:rPr lang="de-DE" dirty="0">
                <a:solidFill>
                  <a:srgbClr val="EF7D1D"/>
                </a:solidFill>
                <a:latin typeface="Source Code Pro Medium" charset="0"/>
                <a:ea typeface="Source Code Pro Medium" charset="0"/>
                <a:cs typeface="Source Code Pro Medium" charset="0"/>
              </a:rPr>
              <a:t>&lt;/h1&gt;</a:t>
            </a:r>
            <a:r>
              <a:rPr lang="de-DE"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React.createElement</a:t>
            </a:r>
            <a:r>
              <a:rPr lang="de-DE" dirty="0">
                <a:solidFill>
                  <a:srgbClr val="025249"/>
                </a:solidFill>
                <a:latin typeface="Source Code Pro Medium" charset="0"/>
                <a:ea typeface="Source Code Pro Medium" charset="0"/>
                <a:cs typeface="Source Code Pro Medium" charset="0"/>
              </a:rPr>
              <a:t>('h1', null, '</a:t>
            </a:r>
            <a:r>
              <a:rPr lang="de-DE" dirty="0" err="1">
                <a:solidFill>
                  <a:srgbClr val="025249"/>
                </a:solidFill>
                <a:latin typeface="Source Code Pro Medium" charset="0"/>
                <a:ea typeface="Source Code Pro Medium" charset="0"/>
                <a:cs typeface="Source Code Pro Medium" charset="0"/>
              </a:rPr>
              <a:t>Hello</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46945"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JSX</a:t>
            </a:r>
            <a:endParaRPr lang="de-DE" dirty="0"/>
          </a:p>
        </p:txBody>
      </p:sp>
      <p:sp>
        <p:nvSpPr>
          <p:cNvPr id="11" name="Rechteck 10"/>
          <p:cNvSpPr/>
          <p:nvPr/>
        </p:nvSpPr>
        <p:spPr>
          <a:xfrm>
            <a:off x="192310" y="5129876"/>
            <a:ext cx="2480166"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Übersetztes JavaScript</a:t>
            </a:r>
            <a:endParaRPr lang="de-DE"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smtClean="0">
                <a:solidFill>
                  <a:srgbClr val="EF7D1D"/>
                </a:solidFill>
                <a:latin typeface="Source Code Pro Medium" charset="0"/>
                <a:ea typeface="Source Code Pro Medium" charset="0"/>
                <a:cs typeface="Source Code Pro Medium" charset="0"/>
              </a:rPr>
              <a:t>{</a:t>
            </a:r>
            <a:r>
              <a:rPr lang="de-DE" sz="1950" dirty="0" err="1" smtClean="0">
                <a:solidFill>
                  <a:srgbClr val="EF7D1D"/>
                </a:solidFill>
                <a:latin typeface="Source Code Pro Medium" charset="0"/>
                <a:ea typeface="Source Code Pro Medium" charset="0"/>
                <a:cs typeface="Source Code Pro Medium" charset="0"/>
              </a:rPr>
              <a:t>props.label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2897506" y="2584707"/>
            <a:ext cx="6721221" cy="2750753"/>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import</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from</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a:t>
            </a:r>
          </a:p>
          <a:p>
            <a:endParaRPr lang="de-DE" sz="1625" dirty="0" smtClean="0">
              <a:solidFill>
                <a:srgbClr val="EF7D1D"/>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CheckLabel.propTypes</a:t>
            </a:r>
            <a:r>
              <a:rPr lang="de-DE" sz="1625" dirty="0" smtClean="0">
                <a:solidFill>
                  <a:srgbClr val="EF7D1D"/>
                </a:solidFill>
                <a:latin typeface="Source Code Pro Medium" charset="0"/>
                <a:ea typeface="Source Code Pro Medium" charset="0"/>
                <a:cs typeface="Source Code Pro Medium" charset="0"/>
              </a:rPr>
              <a:t> </a:t>
            </a:r>
            <a:r>
              <a:rPr lang="de-DE" sz="1625" dirty="0">
                <a:solidFill>
                  <a:srgbClr val="EF7D1D"/>
                </a:solidFill>
                <a:latin typeface="Source Code Pro Medium" charset="0"/>
                <a:ea typeface="Source Code Pro Medium" charset="0"/>
                <a:cs typeface="Source Code Pro Medium" charset="0"/>
              </a:rPr>
              <a:t>=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4"/>
          <a:stretch>
            <a:fillRect/>
          </a:stretch>
        </p:blipFill>
        <p:spPr>
          <a:xfrm>
            <a:off x="2897506" y="5571296"/>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Laufzeit</a:t>
            </a:r>
          </a:p>
        </p:txBody>
      </p:sp>
    </p:spTree>
    <p:extLst>
      <p:ext uri="{BB962C8B-B14F-4D97-AF65-F5344CB8AC3E}">
        <p14:creationId xmlns:p14="http://schemas.microsoft.com/office/powerpoint/2010/main" val="19679469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2500685"/>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a:t>
            </a:r>
            <a:r>
              <a:rPr lang="fr-FR" sz="1625" dirty="0" smtClean="0">
                <a:solidFill>
                  <a:srgbClr val="EF7D1D"/>
                </a:solidFill>
                <a:latin typeface="Source Code Pro" charset="0"/>
                <a:ea typeface="Source Code Pro" charset="0"/>
                <a:cs typeface="Source Code Pro" charset="0"/>
              </a:rPr>
              <a:t>/&gt;</a:t>
            </a:r>
          </a:p>
          <a:p>
            <a:endParaRPr lang="fr-FR" sz="1625" dirty="0">
              <a:solidFill>
                <a:srgbClr val="EF7D1D"/>
              </a:solidFill>
              <a:latin typeface="Source Code Pro" charset="0"/>
              <a:ea typeface="Source Code Pro" charset="0"/>
              <a:cs typeface="Source Code Pro" charset="0"/>
            </a:endParaRP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850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a:t>
            </a:r>
            <a:r>
              <a:rPr lang="en-US" sz="1625" dirty="0">
                <a:solidFill>
                  <a:srgbClr val="EF7D1D"/>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return &lt;div&gt;</a:t>
            </a:r>
          </a:p>
          <a:p>
            <a:endParaRPr lang="en-US" sz="1625" dirty="0" smtClean="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 . . .</a:t>
            </a:r>
          </a:p>
          <a:p>
            <a:endParaRPr lang="en-US" sz="1625" dirty="0">
              <a:solidFill>
                <a:srgbClr val="025249"/>
              </a:solidFill>
              <a:latin typeface="Source Code Pro Medium" charset="0"/>
              <a:ea typeface="Source Code Pro Medium" charset="0"/>
              <a:cs typeface="Source Code Pro Medium" charset="0"/>
            </a:endParaRPr>
          </a:p>
          <a:p>
            <a:endParaRPr lang="en-US" sz="1625" dirty="0" smtClean="0">
              <a:solidFill>
                <a:srgbClr val="025249"/>
              </a:solidFill>
              <a:latin typeface="Source Code Pro Medium" charset="0"/>
              <a:ea typeface="Source Code Pro Medium" charset="0"/>
              <a:cs typeface="Source Code Pro Medium" charset="0"/>
            </a:endParaRPr>
          </a:p>
          <a:p>
            <a:endParaRPr lang="en-US" sz="1625" dirty="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&lt;/</a:t>
            </a:r>
            <a:r>
              <a:rPr lang="en-US" sz="1625" dirty="0">
                <a:solidFill>
                  <a:srgbClr val="025249"/>
                </a:solidFill>
                <a:latin typeface="Source Code Pro Medium" charset="0"/>
                <a:ea typeface="Source Code Pro Medium" charset="0"/>
                <a:cs typeface="Source Code Pro Medium" charset="0"/>
              </a:rPr>
              <a: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225930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15301450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Textfeld 2"/>
          <p:cNvSpPr txBox="1"/>
          <p:nvPr/>
        </p:nvSpPr>
        <p:spPr>
          <a:xfrm>
            <a:off x="2868142" y="1876179"/>
            <a:ext cx="4169731" cy="3477875"/>
          </a:xfrm>
          <a:prstGeom prst="rect">
            <a:avLst/>
          </a:prstGeom>
          <a:noFill/>
        </p:spPr>
        <p:txBody>
          <a:bodyPr wrap="none" rtlCol="0">
            <a:spAutoFit/>
          </a:bodyPr>
          <a:lstStyle/>
          <a:p>
            <a:pPr algn="ctr"/>
            <a:r>
              <a:rPr lang="de-DE" sz="3600" b="1" dirty="0" smtClean="0">
                <a:solidFill>
                  <a:srgbClr val="36544F"/>
                </a:solidFill>
                <a:latin typeface="Source Sans Pro" charset="0"/>
                <a:ea typeface="Source Sans Pro" charset="0"/>
                <a:cs typeface="Source Sans Pro" charset="0"/>
              </a:rPr>
              <a:t>NILS HARTMANN</a:t>
            </a:r>
          </a:p>
          <a:p>
            <a:pPr algn="ctr"/>
            <a:r>
              <a:rPr lang="de-DE" sz="2400" b="1" dirty="0" smtClean="0">
                <a:solidFill>
                  <a:srgbClr val="025249"/>
                </a:solidFill>
                <a:latin typeface="Source Sans Pro" charset="0"/>
                <a:ea typeface="Source Sans Pro" charset="0"/>
                <a:cs typeface="Source Sans Pro" charset="0"/>
              </a:rPr>
              <a:t>Programmierer aus Hamburg</a:t>
            </a:r>
          </a:p>
          <a:p>
            <a:pPr algn="ctr"/>
            <a:endParaRPr lang="de-DE" sz="2400" b="1" dirty="0" smtClean="0">
              <a:solidFill>
                <a:srgbClr val="41719C"/>
              </a:solidFill>
              <a:latin typeface="Source Sans Pro" charset="0"/>
              <a:ea typeface="Source Sans Pro" charset="0"/>
              <a:cs typeface="Source Sans Pro" charset="0"/>
            </a:endParaRPr>
          </a:p>
          <a:p>
            <a:pPr algn="ctr"/>
            <a:r>
              <a:rPr lang="de-DE" sz="2400" b="1" dirty="0" smtClean="0">
                <a:solidFill>
                  <a:srgbClr val="41719C"/>
                </a:solidFill>
                <a:latin typeface="Source Sans Pro" charset="0"/>
                <a:ea typeface="Source Sans Pro" charset="0"/>
                <a:cs typeface="Source Sans Pro" charset="0"/>
              </a:rPr>
              <a:t>Java</a:t>
            </a:r>
          </a:p>
          <a:p>
            <a:pPr algn="ctr"/>
            <a:r>
              <a:rPr lang="de-DE" sz="2400" b="1" dirty="0" smtClean="0">
                <a:solidFill>
                  <a:srgbClr val="41719C"/>
                </a:solidFill>
                <a:latin typeface="Source Sans Pro" charset="0"/>
                <a:ea typeface="Source Sans Pro" charset="0"/>
                <a:cs typeface="Source Sans Pro" charset="0"/>
              </a:rPr>
              <a:t>JavaScript</a:t>
            </a:r>
          </a:p>
          <a:p>
            <a:pPr algn="ctr"/>
            <a:r>
              <a:rPr lang="de-DE" sz="2400" b="1" dirty="0" smtClean="0">
                <a:solidFill>
                  <a:srgbClr val="41719C"/>
                </a:solidFill>
                <a:latin typeface="Source Sans Pro" charset="0"/>
                <a:ea typeface="Source Sans Pro" charset="0"/>
                <a:cs typeface="Source Sans Pro" charset="0"/>
              </a:rPr>
              <a:t>Trainings und Workshops</a:t>
            </a:r>
            <a:endParaRPr lang="de-DE" sz="2400" b="1" dirty="0" smtClean="0">
              <a:solidFill>
                <a:srgbClr val="41719C"/>
              </a:solidFill>
              <a:latin typeface="Source Sans Pro" charset="0"/>
              <a:ea typeface="Source Sans Pro" charset="0"/>
              <a:cs typeface="Source Sans Pro" charset="0"/>
            </a:endParaRPr>
          </a:p>
          <a:p>
            <a:pPr algn="ctr"/>
            <a:endParaRPr lang="de-DE" sz="3200" b="1" dirty="0" smtClean="0">
              <a:solidFill>
                <a:srgbClr val="36544F"/>
              </a:solidFill>
              <a:latin typeface="Source Sans Pro" charset="0"/>
              <a:ea typeface="Source Sans Pro" charset="0"/>
              <a:cs typeface="Source Sans Pro" charset="0"/>
            </a:endParaRPr>
          </a:p>
          <a:p>
            <a:pPr algn="ctr"/>
            <a:endParaRPr lang="de-DE" sz="3200"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Kein 2-Wege-Databinding</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Tree>
    <p:extLst>
      <p:ext uri="{BB962C8B-B14F-4D97-AF65-F5344CB8AC3E}">
        <p14:creationId xmlns:p14="http://schemas.microsoft.com/office/powerpoint/2010/main" val="20767403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 {</a:t>
            </a:r>
          </a:p>
          <a:p>
            <a:pPr>
              <a:lnSpc>
                <a:spcPct val="120000"/>
              </a:lnSpc>
            </a:pPr>
            <a:endParaRPr lang="en-US" sz="1463" dirty="0" smtClean="0">
              <a:solidFill>
                <a:srgbClr val="EF7D1D"/>
              </a:solidFill>
              <a:latin typeface="Source Code Pro" charset="0"/>
              <a:ea typeface="Source Code Pro" charset="0"/>
              <a:cs typeface="Source Code Pro" charset="0"/>
            </a:endParaRPr>
          </a:p>
          <a:p>
            <a:pPr>
              <a:lnSpc>
                <a:spcPct val="120000"/>
              </a:lnSpc>
            </a:pPr>
            <a:r>
              <a:rPr lang="en-US" sz="1463" dirty="0">
                <a:solidFill>
                  <a:srgbClr val="EF7D1D"/>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934652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EF7D1D"/>
                </a:solidFill>
                <a:latin typeface="Source Code Pro" charset="0"/>
                <a:ea typeface="Source Code Pro" charset="0"/>
                <a:cs typeface="Source Code Pro" charset="0"/>
              </a:rPr>
              <a:t>({password: </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19" name="Rechteck 1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461855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80657"/>
            <a:ext cx="9906000" cy="790223"/>
          </a:xfrm>
        </p:spPr>
        <p:txBody>
          <a:bodyPr/>
          <a:lstStyle/>
          <a:p>
            <a:r>
              <a:rPr lang="de-DE" spc="100" dirty="0" err="1" smtClean="0">
                <a:solidFill>
                  <a:srgbClr val="36544F"/>
                </a:solidFill>
              </a:rPr>
              <a:t>httpS</a:t>
            </a:r>
            <a:r>
              <a:rPr lang="de-DE" spc="100" dirty="0" smtClean="0">
                <a:solidFill>
                  <a:srgbClr val="36544F"/>
                </a:solidFill>
              </a:rPr>
              <a:t>://react-buch.de | </a:t>
            </a:r>
            <a:r>
              <a:rPr lang="de-DE" spc="100" dirty="0" err="1" smtClean="0">
                <a:solidFill>
                  <a:srgbClr val="36544F"/>
                </a:solidFill>
              </a:rPr>
              <a:t>httpS</a:t>
            </a:r>
            <a:r>
              <a:rPr lang="de-DE" spc="100" dirty="0" smtClean="0">
                <a:solidFill>
                  <a:srgbClr val="36544F"/>
                </a:solidFill>
              </a:rPr>
              <a:t>://react-workshop.de </a:t>
            </a:r>
            <a:endParaRPr lang="de-DE" spc="100" dirty="0">
              <a:solidFill>
                <a:srgbClr val="36544F"/>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7" name="Bild 6"/>
          <p:cNvPicPr>
            <a:picLocks noChangeAspect="1"/>
          </p:cNvPicPr>
          <p:nvPr/>
        </p:nvPicPr>
        <p:blipFill>
          <a:blip r:embed="rId3"/>
          <a:stretch>
            <a:fillRect/>
          </a:stretch>
        </p:blipFill>
        <p:spPr>
          <a:xfrm>
            <a:off x="965558" y="1380276"/>
            <a:ext cx="2540000" cy="2603500"/>
          </a:xfrm>
          <a:prstGeom prst="rect">
            <a:avLst/>
          </a:prstGeom>
        </p:spPr>
      </p:pic>
    </p:spTree>
    <p:extLst>
      <p:ext uri="{BB962C8B-B14F-4D97-AF65-F5344CB8AC3E}">
        <p14:creationId xmlns:p14="http://schemas.microsoft.com/office/powerpoint/2010/main" val="14208794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292458" y="1380276"/>
            <a:ext cx="3213100" cy="3797300"/>
          </a:xfrm>
          <a:prstGeom prst="rect">
            <a:avLst/>
          </a:prstGeom>
        </p:spPr>
      </p:pic>
    </p:spTree>
    <p:extLst>
      <p:ext uri="{BB962C8B-B14F-4D97-AF65-F5344CB8AC3E}">
        <p14:creationId xmlns:p14="http://schemas.microsoft.com/office/powerpoint/2010/main" val="20493803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5" name="Bild 4"/>
          <p:cNvPicPr>
            <a:picLocks noChangeAspect="1"/>
          </p:cNvPicPr>
          <p:nvPr/>
        </p:nvPicPr>
        <p:blipFill>
          <a:blip r:embed="rId3"/>
          <a:stretch>
            <a:fillRect/>
          </a:stretch>
        </p:blipFill>
        <p:spPr>
          <a:xfrm>
            <a:off x="292458" y="1380276"/>
            <a:ext cx="6184900" cy="3797300"/>
          </a:xfrm>
          <a:prstGeom prst="rect">
            <a:avLst/>
          </a:prstGeom>
        </p:spPr>
      </p:pic>
    </p:spTree>
    <p:extLst>
      <p:ext uri="{BB962C8B-B14F-4D97-AF65-F5344CB8AC3E}">
        <p14:creationId xmlns:p14="http://schemas.microsoft.com/office/powerpoint/2010/main" val="18461786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292458" y="1380276"/>
            <a:ext cx="6184900" cy="3797300"/>
          </a:xfrm>
          <a:prstGeom prst="rect">
            <a:avLst/>
          </a:prstGeom>
        </p:spPr>
      </p:pic>
    </p:spTree>
    <p:extLst>
      <p:ext uri="{BB962C8B-B14F-4D97-AF65-F5344CB8AC3E}">
        <p14:creationId xmlns:p14="http://schemas.microsoft.com/office/powerpoint/2010/main" val="15015481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5" name="Bild 4"/>
          <p:cNvPicPr>
            <a:picLocks noChangeAspect="1"/>
          </p:cNvPicPr>
          <p:nvPr/>
        </p:nvPicPr>
        <p:blipFill>
          <a:blip r:embed="rId3"/>
          <a:stretch>
            <a:fillRect/>
          </a:stretch>
        </p:blipFill>
        <p:spPr>
          <a:xfrm>
            <a:off x="292458" y="1380276"/>
            <a:ext cx="9144000" cy="3797300"/>
          </a:xfrm>
          <a:prstGeom prst="rect">
            <a:avLst/>
          </a:prstGeom>
        </p:spPr>
      </p:pic>
    </p:spTree>
    <p:extLst>
      <p:ext uri="{BB962C8B-B14F-4D97-AF65-F5344CB8AC3E}">
        <p14:creationId xmlns:p14="http://schemas.microsoft.com/office/powerpoint/2010/main" val="18912505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2" name="Bild 1"/>
          <p:cNvPicPr>
            <a:picLocks noChangeAspect="1"/>
          </p:cNvPicPr>
          <p:nvPr/>
        </p:nvPicPr>
        <p:blipFill>
          <a:blip r:embed="rId3"/>
          <a:stretch>
            <a:fillRect/>
          </a:stretch>
        </p:blipFill>
        <p:spPr>
          <a:xfrm>
            <a:off x="748030" y="1456924"/>
            <a:ext cx="8409940" cy="3771900"/>
          </a:xfrm>
          <a:prstGeom prst="rect">
            <a:avLst/>
          </a:prstGeom>
        </p:spPr>
      </p:pic>
      <p:sp>
        <p:nvSpPr>
          <p:cNvPr id="6" name="Textfeld 5"/>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RENDERN IN VERSCHIEDENE FORMATE</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1594133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5853910"/>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Render</a:t>
            </a:r>
            <a:r>
              <a:rPr lang="de-DE" sz="2400" dirty="0" smtClean="0">
                <a:solidFill>
                  <a:srgbClr val="025249"/>
                </a:solidFill>
                <a:latin typeface="Source Sans Pro" charset="0"/>
                <a:ea typeface="Source Sans Pro" charset="0"/>
                <a:cs typeface="Source Sans Pro" charset="0"/>
              </a:rPr>
              <a:t>-Methode liefert </a:t>
            </a:r>
            <a:r>
              <a:rPr lang="de-DE" sz="2400" dirty="0">
                <a:solidFill>
                  <a:srgbClr val="025249"/>
                </a:solidFill>
                <a:latin typeface="Source Sans Pro" charset="0"/>
                <a:ea typeface="Source Sans Pro" charset="0"/>
                <a:cs typeface="Source Sans Pro" charset="0"/>
              </a:rPr>
              <a:t>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(DOM) und Repräsentation (virtueller DOM)</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Zugriff auf DOM-Elemente</a:t>
            </a:r>
            <a:endParaRPr lang="de-DE" dirty="0"/>
          </a:p>
        </p:txBody>
      </p:sp>
      <p:sp>
        <p:nvSpPr>
          <p:cNvPr id="3" name="Textfeld 2"/>
          <p:cNvSpPr txBox="1"/>
          <p:nvPr/>
        </p:nvSpPr>
        <p:spPr>
          <a:xfrm>
            <a:off x="203200" y="1268793"/>
            <a:ext cx="9499600" cy="496751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Gearbeitet wird auf </a:t>
            </a:r>
            <a:r>
              <a:rPr lang="de-DE" sz="2400" b="1" i="1" dirty="0" smtClean="0">
                <a:solidFill>
                  <a:srgbClr val="EF7D1D"/>
                </a:solidFill>
                <a:latin typeface="Source Sans Pro Semibold" charset="0"/>
                <a:ea typeface="Source Sans Pro Semibold" charset="0"/>
                <a:cs typeface="Source Sans Pro Semibold" charset="0"/>
              </a:rPr>
              <a:t>virtuellem</a:t>
            </a:r>
            <a:r>
              <a:rPr lang="de-DE" sz="2400" b="1" dirty="0" smtClean="0">
                <a:solidFill>
                  <a:srgbClr val="EF7D1D"/>
                </a:solidFill>
                <a:latin typeface="Source Sans Pro Semibold" charset="0"/>
                <a:ea typeface="Source Sans Pro Semibold" charset="0"/>
                <a:cs typeface="Source Sans Pro Semibold" charset="0"/>
              </a:rPr>
              <a:t> DOM</a:t>
            </a:r>
            <a:endParaRPr lang="de-DE" sz="2400" dirty="0">
              <a:latin typeface="Source Sans Pro" charset="0"/>
              <a:ea typeface="Source Sans Pro" charset="0"/>
              <a:cs typeface="Source Sans Pro" charset="0"/>
            </a:endParaRPr>
          </a:p>
          <a:p>
            <a:pPr>
              <a:lnSpc>
                <a:spcPct val="120000"/>
              </a:lnSpc>
            </a:pPr>
            <a:endParaRPr lang="de-DE" sz="2400" dirty="0" smtClean="0">
              <a:solidFill>
                <a:srgbClr val="36544F"/>
              </a:solidFill>
              <a:latin typeface="Source Sans Pro" charset="0"/>
              <a:ea typeface="Source Sans Pro" charset="0"/>
              <a:cs typeface="Source Sans Pro" charset="0"/>
            </a:endParaRPr>
          </a:p>
          <a:p>
            <a:pPr>
              <a:lnSpc>
                <a:spcPct val="120000"/>
              </a:lnSpc>
            </a:pPr>
            <a:r>
              <a:rPr lang="de-DE" sz="2400" dirty="0" smtClean="0">
                <a:solidFill>
                  <a:srgbClr val="36544F"/>
                </a:solidFill>
                <a:latin typeface="Source Sans Pro" charset="0"/>
                <a:ea typeface="Source Sans Pro" charset="0"/>
                <a:cs typeface="Source Sans Pro" charset="0"/>
              </a:rPr>
              <a:t>Zugriff auf </a:t>
            </a:r>
            <a:r>
              <a:rPr lang="de-DE" sz="2400" i="1" dirty="0" smtClean="0">
                <a:solidFill>
                  <a:srgbClr val="36544F"/>
                </a:solidFill>
                <a:latin typeface="Source Sans Pro" charset="0"/>
                <a:ea typeface="Source Sans Pro" charset="0"/>
                <a:cs typeface="Source Sans Pro" charset="0"/>
              </a:rPr>
              <a:t>nativen</a:t>
            </a:r>
            <a:r>
              <a:rPr lang="de-DE" sz="2400" dirty="0" smtClean="0">
                <a:solidFill>
                  <a:srgbClr val="36544F"/>
                </a:solidFill>
                <a:latin typeface="Source Sans Pro" charset="0"/>
                <a:ea typeface="Source Sans Pro" charset="0"/>
                <a:cs typeface="Source Sans Pro" charset="0"/>
              </a:rPr>
              <a:t> DOM nötig, z.B.</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Für </a:t>
            </a:r>
            <a:r>
              <a:rPr lang="de-DE" sz="2400" dirty="0">
                <a:solidFill>
                  <a:srgbClr val="36544F"/>
                </a:solidFill>
                <a:latin typeface="Source Sans Pro" charset="0"/>
                <a:ea typeface="Source Sans Pro" charset="0"/>
                <a:cs typeface="Source Sans Pro" charset="0"/>
              </a:rPr>
              <a:t>I</a:t>
            </a:r>
            <a:r>
              <a:rPr lang="de-DE" sz="2400" dirty="0" smtClean="0">
                <a:solidFill>
                  <a:srgbClr val="36544F"/>
                </a:solidFill>
                <a:latin typeface="Source Sans Pro" charset="0"/>
                <a:ea typeface="Source Sans Pro" charset="0"/>
                <a:cs typeface="Source Sans Pro" charset="0"/>
              </a:rPr>
              <a:t>ntegration mit 3rd-Party-Libs (z.B. D3.js)</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Zum Aufruf von Funktionen (z.B. </a:t>
            </a:r>
            <a:r>
              <a:rPr lang="de-DE" sz="2400" dirty="0" err="1" smtClean="0">
                <a:solidFill>
                  <a:srgbClr val="36544F"/>
                </a:solidFill>
                <a:latin typeface="Source Sans Pro" charset="0"/>
                <a:ea typeface="Source Sans Pro" charset="0"/>
                <a:cs typeface="Source Sans Pro" charset="0"/>
              </a:rPr>
              <a:t>focus</a:t>
            </a:r>
            <a:r>
              <a:rPr lang="de-DE" sz="2400" dirty="0" smtClean="0">
                <a:solidFill>
                  <a:srgbClr val="36544F"/>
                </a:solidFill>
                <a:latin typeface="Source Sans Pro" charset="0"/>
                <a:ea typeface="Source Sans Pro" charset="0"/>
                <a:cs typeface="Source Sans Pro" charset="0"/>
              </a:rPr>
              <a:t>())</a:t>
            </a:r>
          </a:p>
          <a:p>
            <a:pPr>
              <a:lnSpc>
                <a:spcPct val="120000"/>
              </a:lnSpc>
            </a:pPr>
            <a:endParaRPr lang="de-DE" sz="2400" dirty="0" smtClean="0">
              <a:solidFill>
                <a:srgbClr val="36544F"/>
              </a:solidFill>
              <a:latin typeface="Source Sans Pro" charset="0"/>
              <a:ea typeface="Source Sans Pro" charset="0"/>
              <a:cs typeface="Source Sans Pro" charset="0"/>
            </a:endParaRPr>
          </a:p>
          <a:p>
            <a:pPr>
              <a:lnSpc>
                <a:spcPct val="120000"/>
              </a:lnSpc>
            </a:pPr>
            <a:r>
              <a:rPr lang="de-DE" sz="2400" dirty="0" smtClean="0">
                <a:solidFill>
                  <a:srgbClr val="EF7D1D"/>
                </a:solidFill>
                <a:latin typeface="Source Sans Pro" charset="0"/>
                <a:ea typeface="Source Sans Pro" charset="0"/>
                <a:cs typeface="Source Sans Pro" charset="0"/>
              </a:rPr>
              <a:t>Die </a:t>
            </a:r>
            <a:r>
              <a:rPr lang="de-DE" sz="2200" b="1" dirty="0" err="1" smtClean="0">
                <a:solidFill>
                  <a:srgbClr val="EF7D1D"/>
                </a:solidFill>
                <a:latin typeface="Source Code Pro" charset="0"/>
                <a:ea typeface="Source Code Pro" charset="0"/>
                <a:cs typeface="Source Code Pro" charset="0"/>
              </a:rPr>
              <a:t>ref</a:t>
            </a:r>
            <a:r>
              <a:rPr lang="de-DE" sz="2400" dirty="0" smtClean="0">
                <a:solidFill>
                  <a:srgbClr val="EF7D1D"/>
                </a:solidFill>
                <a:latin typeface="Source Sans Pro" charset="0"/>
                <a:ea typeface="Source Sans Pro" charset="0"/>
                <a:cs typeface="Source Sans Pro" charset="0"/>
              </a:rPr>
              <a:t>-Callback-Funktion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Kann an Elementen gesetzt werden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Wird nach dem Rendern aufgerufen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Übergeben wird Referenz auf natives DOM-Element (oder null)</a:t>
            </a:r>
            <a:endParaRPr lang="de-DE" sz="2400" dirty="0">
              <a:solidFill>
                <a:srgbClr val="36544F"/>
              </a:solidFill>
              <a:latin typeface="Source Sans Pro" charset="0"/>
              <a:ea typeface="Source Sans Pro" charset="0"/>
              <a:cs typeface="Source Sans Pro" charset="0"/>
            </a:endParaRPr>
          </a:p>
          <a:p>
            <a:pPr>
              <a:lnSpc>
                <a:spcPct val="120000"/>
              </a:lnSpc>
            </a:pPr>
            <a:endParaRPr lang="de-DE" sz="2400"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8094898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Zugriff auf Dom-Elemente</a:t>
            </a:r>
            <a:endParaRPr lang="de-DE" dirty="0"/>
          </a:p>
        </p:txBody>
      </p:sp>
      <p:grpSp>
        <p:nvGrpSpPr>
          <p:cNvPr id="6" name="Gruppierung 5"/>
          <p:cNvGrpSpPr/>
          <p:nvPr/>
        </p:nvGrpSpPr>
        <p:grpSpPr>
          <a:xfrm>
            <a:off x="6726015" y="1539500"/>
            <a:ext cx="1902830"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smtClean="0">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pic>
        <p:nvPicPr>
          <p:cNvPr id="10" name="Bild 9"/>
          <p:cNvPicPr>
            <a:picLocks noChangeAspect="1"/>
          </p:cNvPicPr>
          <p:nvPr/>
        </p:nvPicPr>
        <p:blipFill rotWithShape="1">
          <a:blip r:embed="rId3"/>
          <a:srcRect b="81842"/>
          <a:stretch/>
        </p:blipFill>
        <p:spPr>
          <a:xfrm>
            <a:off x="3340465" y="1461379"/>
            <a:ext cx="3225072" cy="548587"/>
          </a:xfrm>
          <a:prstGeom prst="rect">
            <a:avLst/>
          </a:prstGeom>
        </p:spPr>
      </p:pic>
      <p:sp>
        <p:nvSpPr>
          <p:cNvPr id="29" name="Textfeld 28"/>
          <p:cNvSpPr txBox="1"/>
          <p:nvPr/>
        </p:nvSpPr>
        <p:spPr>
          <a:xfrm>
            <a:off x="2922270" y="2264472"/>
            <a:ext cx="6597396" cy="3781933"/>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a:t>
            </a:r>
            <a:r>
              <a:rPr lang="en-US" sz="1463" dirty="0" smtClean="0">
                <a:solidFill>
                  <a:srgbClr val="025249"/>
                </a:solidFill>
                <a:latin typeface="Source Code Pro" charset="0"/>
                <a:ea typeface="Source Code Pro" charset="0"/>
                <a:cs typeface="Source Code Pro" charset="0"/>
              </a:rPr>
              <a: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ref={ </a:t>
            </a:r>
            <a:r>
              <a:rPr lang="en-US" sz="1463" dirty="0" err="1" smtClean="0">
                <a:solidFill>
                  <a:srgbClr val="EF7D1D"/>
                </a:solidFill>
                <a:latin typeface="Source Code Pro" charset="0"/>
                <a:ea typeface="Source Code Pro" charset="0"/>
                <a:cs typeface="Source Code Pro" charset="0"/>
              </a:rPr>
              <a:t>domNode</a:t>
            </a:r>
            <a:r>
              <a:rPr lang="en-US" sz="1463" dirty="0" smtClean="0">
                <a:solidFill>
                  <a:srgbClr val="EF7D1D"/>
                </a:solidFill>
                <a:latin typeface="Source Code Pro" charset="0"/>
                <a:ea typeface="Source Code Pro" charset="0"/>
                <a:cs typeface="Source Code Pro" charset="0"/>
              </a:rPr>
              <a:t> =&gt; </a:t>
            </a:r>
            <a:r>
              <a:rPr lang="en-US" sz="1463" dirty="0" err="1" smtClean="0">
                <a:solidFill>
                  <a:srgbClr val="EF7D1D"/>
                </a:solidFill>
                <a:latin typeface="Source Code Pro" charset="0"/>
                <a:ea typeface="Source Code Pro" charset="0"/>
                <a:cs typeface="Source Code Pro" charset="0"/>
              </a:rPr>
              <a:t>this.inputNode</a:t>
            </a:r>
            <a:r>
              <a:rPr lang="en-US" sz="1463" dirty="0" smtClean="0">
                <a:solidFill>
                  <a:srgbClr val="EF7D1D"/>
                </a:solidFill>
                <a:latin typeface="Source Code Pro" charset="0"/>
                <a:ea typeface="Source Code Pro" charset="0"/>
                <a:cs typeface="Source Code Pro" charset="0"/>
              </a:rPr>
              <a:t> = </a:t>
            </a:r>
            <a:r>
              <a:rPr lang="en-US" sz="1463" dirty="0" err="1" smtClean="0">
                <a:solidFill>
                  <a:srgbClr val="EF7D1D"/>
                </a:solidFill>
                <a:latin typeface="Source Code Pro" charset="0"/>
                <a:ea typeface="Source Code Pro" charset="0"/>
                <a:cs typeface="Source Code Pro" charset="0"/>
              </a:rPr>
              <a:t>domNode</a:t>
            </a:r>
            <a:r>
              <a:rPr lang="en-US" sz="1463" dirty="0" smtClean="0">
                <a:solidFill>
                  <a:srgbClr val="EF7D1D"/>
                </a:solidFill>
                <a:latin typeface="Source Code Pro" charset="0"/>
                <a:ea typeface="Source Code Pro" charset="0"/>
                <a:cs typeface="Source Code Pro" charset="0"/>
              </a:rPr>
              <a:t> }</a:t>
            </a:r>
            <a:endParaRPr lang="en-US" sz="1463" dirty="0">
              <a:solidFill>
                <a:srgbClr val="EF7D1D"/>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5" name="Rechteck 34"/>
          <p:cNvSpPr/>
          <p:nvPr/>
        </p:nvSpPr>
        <p:spPr>
          <a:xfrm>
            <a:off x="172497" y="3332497"/>
            <a:ext cx="3301463"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1.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speichern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20696191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Zugriff auf Dom-Elemente</a:t>
            </a:r>
            <a:endParaRPr lang="de-DE" dirty="0"/>
          </a:p>
        </p:txBody>
      </p:sp>
      <p:grpSp>
        <p:nvGrpSpPr>
          <p:cNvPr id="6" name="Gruppierung 5"/>
          <p:cNvGrpSpPr/>
          <p:nvPr/>
        </p:nvGrpSpPr>
        <p:grpSpPr>
          <a:xfrm>
            <a:off x="6726015" y="1539500"/>
            <a:ext cx="1902830"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smtClean="0">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pic>
        <p:nvPicPr>
          <p:cNvPr id="10" name="Bild 9"/>
          <p:cNvPicPr>
            <a:picLocks noChangeAspect="1"/>
          </p:cNvPicPr>
          <p:nvPr/>
        </p:nvPicPr>
        <p:blipFill rotWithShape="1">
          <a:blip r:embed="rId3"/>
          <a:srcRect b="81842"/>
          <a:stretch/>
        </p:blipFill>
        <p:spPr>
          <a:xfrm>
            <a:off x="3340465" y="1461379"/>
            <a:ext cx="3225072" cy="548587"/>
          </a:xfrm>
          <a:prstGeom prst="rect">
            <a:avLst/>
          </a:prstGeom>
        </p:spPr>
      </p:pic>
      <p:sp>
        <p:nvSpPr>
          <p:cNvPr id="29" name="Textfeld 28"/>
          <p:cNvSpPr txBox="1"/>
          <p:nvPr/>
        </p:nvSpPr>
        <p:spPr>
          <a:xfrm>
            <a:off x="2922270" y="2264472"/>
            <a:ext cx="6597396" cy="3781933"/>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a:t>
            </a:r>
            <a:r>
              <a:rPr lang="en-US" sz="1463" dirty="0" smtClean="0">
                <a:solidFill>
                  <a:srgbClr val="025249"/>
                </a:solidFill>
                <a:latin typeface="Source Code Pro" charset="0"/>
                <a:ea typeface="Source Code Pro" charset="0"/>
                <a:cs typeface="Source Code Pro" charset="0"/>
              </a:rPr>
              <a: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smtClean="0">
                <a:solidFill>
                  <a:srgbClr val="36544F"/>
                </a:solidFill>
                <a:latin typeface="Source Code Pro" charset="0"/>
                <a:ea typeface="Source Code Pro" charset="0"/>
                <a:cs typeface="Source Code Pro" charset="0"/>
              </a:rPr>
              <a:t>ref</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domNode</a:t>
            </a:r>
            <a:r>
              <a:rPr lang="en-US" sz="1463" dirty="0" smtClean="0">
                <a:solidFill>
                  <a:srgbClr val="025249"/>
                </a:solidFill>
                <a:latin typeface="Source Code Pro" charset="0"/>
                <a:ea typeface="Source Code Pro" charset="0"/>
                <a:cs typeface="Source Code Pro" charset="0"/>
              </a:rPr>
              <a:t> =&gt;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smtClean="0">
                <a:solidFill>
                  <a:srgbClr val="025249"/>
                </a:solidFill>
                <a:latin typeface="Source Code Pro" charset="0"/>
                <a:ea typeface="Source Code Pro" charset="0"/>
                <a:cs typeface="Source Code Pro" charset="0"/>
              </a:rPr>
              <a:t> = </a:t>
            </a:r>
            <a:r>
              <a:rPr lang="en-US" sz="1463" dirty="0" err="1" smtClean="0">
                <a:solidFill>
                  <a:srgbClr val="025249"/>
                </a:solidFill>
                <a:latin typeface="Source Code Pro" charset="0"/>
                <a:ea typeface="Source Code Pro" charset="0"/>
                <a:cs typeface="Source Code Pro" charset="0"/>
              </a:rPr>
              <a:t>domNode</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componentDidMount</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if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smtClean="0">
                <a:solidFill>
                  <a:srgbClr val="025249"/>
                </a:solidFill>
                <a:latin typeface="Source Code Pro" charset="0"/>
                <a:ea typeface="Source Code Pro" charset="0"/>
                <a:cs typeface="Source Code Pro" charset="0"/>
              </a:rPr>
              <a:t>) {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err="1" smtClean="0">
                <a:solidFill>
                  <a:srgbClr val="025249"/>
                </a:solidFill>
                <a:latin typeface="Source Code Pro" charset="0"/>
                <a:ea typeface="Source Code Pro" charset="0"/>
                <a:cs typeface="Source Code Pro" charset="0"/>
              </a:rPr>
              <a:t>.focus</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5" name="Rechteck 34"/>
          <p:cNvSpPr/>
          <p:nvPr/>
        </p:nvSpPr>
        <p:spPr>
          <a:xfrm>
            <a:off x="172497" y="3332497"/>
            <a:ext cx="3301463"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1.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speichern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verwenden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4964450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2371540"/>
            <a:ext cx="9906000" cy="790223"/>
          </a:xfrm>
        </p:spPr>
        <p:txBody>
          <a:bodyPr>
            <a:normAutofit fontScale="90000"/>
          </a:bodyPr>
          <a:lstStyle/>
          <a:p>
            <a:r>
              <a:rPr lang="de-DE" dirty="0" smtClean="0"/>
              <a:t>Anwendungen</a:t>
            </a:r>
            <a:br>
              <a:rPr lang="de-DE" dirty="0" smtClean="0"/>
            </a:br>
            <a:r>
              <a:rPr lang="de-DE" dirty="0"/>
              <a:t/>
            </a:r>
            <a:br>
              <a:rPr lang="de-DE" dirty="0"/>
            </a:br>
            <a:r>
              <a:rPr lang="de-DE" dirty="0" smtClean="0"/>
              <a:t/>
            </a:r>
            <a:br>
              <a:rPr lang="de-DE" dirty="0" smtClean="0"/>
            </a:br>
            <a:r>
              <a:rPr lang="de-DE" dirty="0" smtClean="0"/>
              <a:t>&amp;</a:t>
            </a:r>
            <a:br>
              <a:rPr lang="de-DE" dirty="0" smtClean="0"/>
            </a:br>
            <a:r>
              <a:rPr lang="de-DE" dirty="0"/>
              <a:t/>
            </a:r>
            <a:br>
              <a:rPr lang="de-DE" dirty="0"/>
            </a:br>
            <a:r>
              <a:rPr lang="de-DE" dirty="0" smtClean="0"/>
              <a:t/>
            </a:r>
            <a:br>
              <a:rPr lang="de-DE" dirty="0" smtClean="0"/>
            </a:br>
            <a:r>
              <a:rPr lang="de-DE" dirty="0" smtClean="0"/>
              <a:t>Komponentenhierarchien</a:t>
            </a:r>
            <a:endParaRPr lang="de-DE" dirty="0"/>
          </a:p>
        </p:txBody>
      </p:sp>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3"/>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11302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3"/>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solidFill>
                  <a:srgbClr val="FF0000"/>
                </a:solidFill>
              </a:rPr>
              <a:t>TODO: SMART UND DUMB COMPONENTS</a:t>
            </a:r>
            <a:endParaRPr lang="de-DE" dirty="0">
              <a:solidFill>
                <a:srgbClr val="FF0000"/>
              </a:solidFill>
            </a:endParaRPr>
          </a:p>
        </p:txBody>
      </p:sp>
      <p:sp>
        <p:nvSpPr>
          <p:cNvPr id="9" name="Textfeld 8"/>
          <p:cNvSpPr txBox="1"/>
          <p:nvPr/>
        </p:nvSpPr>
        <p:spPr>
          <a:xfrm>
            <a:off x="203200" y="5481901"/>
            <a:ext cx="9499600" cy="978729"/>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Zustand wird aus den Komponenten raus verschoben</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Prominente Vertreter: </a:t>
            </a:r>
            <a:r>
              <a:rPr lang="de-DE" sz="2400" dirty="0" err="1" smtClean="0">
                <a:solidFill>
                  <a:srgbClr val="EF7D1D"/>
                </a:solidFill>
                <a:latin typeface="Source Sans Pro" charset="0"/>
                <a:ea typeface="Source Sans Pro" charset="0"/>
                <a:cs typeface="Source Sans Pro" charset="0"/>
              </a:rPr>
              <a:t>Redux</a:t>
            </a:r>
            <a:r>
              <a:rPr lang="de-DE" sz="2400" dirty="0" smtClean="0">
                <a:solidFill>
                  <a:srgbClr val="EF7D1D"/>
                </a:solidFill>
                <a:latin typeface="Source Sans Pro" charset="0"/>
                <a:ea typeface="Source Sans Pro" charset="0"/>
                <a:cs typeface="Source Sans Pro" charset="0"/>
              </a:rPr>
              <a:t> </a:t>
            </a:r>
            <a:r>
              <a:rPr lang="de-DE" sz="2400" dirty="0" smtClean="0">
                <a:solidFill>
                  <a:srgbClr val="36544F"/>
                </a:solidFill>
                <a:latin typeface="Source Sans Pro" charset="0"/>
                <a:ea typeface="Source Sans Pro" charset="0"/>
                <a:cs typeface="Source Sans Pro" charset="0"/>
              </a:rPr>
              <a:t>und </a:t>
            </a:r>
            <a:r>
              <a:rPr lang="de-DE" sz="2400" dirty="0" err="1" smtClean="0">
                <a:solidFill>
                  <a:srgbClr val="EF7D1D"/>
                </a:solidFill>
                <a:latin typeface="Source Sans Pro" charset="0"/>
                <a:ea typeface="Source Sans Pro" charset="0"/>
                <a:cs typeface="Source Sans Pro" charset="0"/>
              </a:rPr>
              <a:t>MobX</a:t>
            </a:r>
            <a:r>
              <a:rPr lang="de-DE" sz="2400" dirty="0" smtClean="0">
                <a:solidFill>
                  <a:srgbClr val="EF7D1D"/>
                </a:solidFill>
                <a:latin typeface="Source Sans Pro" charset="0"/>
                <a:ea typeface="Source Sans Pro" charset="0"/>
                <a:cs typeface="Source Sans Pro" charset="0"/>
              </a:rPr>
              <a:t> </a:t>
            </a:r>
            <a:endParaRPr lang="de-DE" sz="2400" dirty="0">
              <a:solidFill>
                <a:srgbClr val="EF7D1D"/>
              </a:solidFill>
              <a:latin typeface="Source Sans Pro" charset="0"/>
              <a:ea typeface="Source Sans Pro" charset="0"/>
              <a:cs typeface="Source Sans Pro" charset="0"/>
            </a:endParaRPr>
          </a:p>
        </p:txBody>
      </p:sp>
      <p:pic>
        <p:nvPicPr>
          <p:cNvPr id="3" name="Bild 2"/>
          <p:cNvPicPr>
            <a:picLocks noChangeAspect="1"/>
          </p:cNvPicPr>
          <p:nvPr/>
        </p:nvPicPr>
        <p:blipFill>
          <a:blip r:embed="rId3"/>
          <a:stretch>
            <a:fillRect/>
          </a:stretch>
        </p:blipFill>
        <p:spPr>
          <a:xfrm>
            <a:off x="167426" y="986291"/>
            <a:ext cx="9612648" cy="3241046"/>
          </a:xfrm>
          <a:prstGeom prst="rect">
            <a:avLst/>
          </a:prstGeom>
        </p:spPr>
      </p:pic>
    </p:spTree>
    <p:extLst>
      <p:ext uri="{BB962C8B-B14F-4D97-AF65-F5344CB8AC3E}">
        <p14:creationId xmlns:p14="http://schemas.microsoft.com/office/powerpoint/2010/main" val="20703618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Externes State-Management</a:t>
            </a:r>
            <a:endParaRPr lang="de-DE" dirty="0"/>
          </a:p>
        </p:txBody>
      </p:sp>
      <p:sp>
        <p:nvSpPr>
          <p:cNvPr id="9" name="Textfeld 8"/>
          <p:cNvSpPr txBox="1"/>
          <p:nvPr/>
        </p:nvSpPr>
        <p:spPr>
          <a:xfrm>
            <a:off x="203200" y="5481901"/>
            <a:ext cx="9499600" cy="978729"/>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Zustand wird aus den Komponenten raus verschoben</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Prominente Vertreter: </a:t>
            </a:r>
            <a:r>
              <a:rPr lang="de-DE" sz="2400" dirty="0" err="1" smtClean="0">
                <a:solidFill>
                  <a:srgbClr val="EF7D1D"/>
                </a:solidFill>
                <a:latin typeface="Source Sans Pro" charset="0"/>
                <a:ea typeface="Source Sans Pro" charset="0"/>
                <a:cs typeface="Source Sans Pro" charset="0"/>
              </a:rPr>
              <a:t>Redux</a:t>
            </a:r>
            <a:r>
              <a:rPr lang="de-DE" sz="2400" dirty="0" smtClean="0">
                <a:solidFill>
                  <a:srgbClr val="EF7D1D"/>
                </a:solidFill>
                <a:latin typeface="Source Sans Pro" charset="0"/>
                <a:ea typeface="Source Sans Pro" charset="0"/>
                <a:cs typeface="Source Sans Pro" charset="0"/>
              </a:rPr>
              <a:t> </a:t>
            </a:r>
            <a:r>
              <a:rPr lang="de-DE" sz="2400" dirty="0" smtClean="0">
                <a:solidFill>
                  <a:srgbClr val="36544F"/>
                </a:solidFill>
                <a:latin typeface="Source Sans Pro" charset="0"/>
                <a:ea typeface="Source Sans Pro" charset="0"/>
                <a:cs typeface="Source Sans Pro" charset="0"/>
              </a:rPr>
              <a:t>und </a:t>
            </a:r>
            <a:r>
              <a:rPr lang="de-DE" sz="2400" dirty="0" err="1" smtClean="0">
                <a:solidFill>
                  <a:srgbClr val="EF7D1D"/>
                </a:solidFill>
                <a:latin typeface="Source Sans Pro" charset="0"/>
                <a:ea typeface="Source Sans Pro" charset="0"/>
                <a:cs typeface="Source Sans Pro" charset="0"/>
              </a:rPr>
              <a:t>MobX</a:t>
            </a:r>
            <a:r>
              <a:rPr lang="de-DE" sz="2400" dirty="0" smtClean="0">
                <a:solidFill>
                  <a:srgbClr val="EF7D1D"/>
                </a:solidFill>
                <a:latin typeface="Source Sans Pro" charset="0"/>
                <a:ea typeface="Source Sans Pro" charset="0"/>
                <a:cs typeface="Source Sans Pro" charset="0"/>
              </a:rPr>
              <a:t> </a:t>
            </a:r>
            <a:endParaRPr lang="de-DE" sz="2400" dirty="0">
              <a:solidFill>
                <a:srgbClr val="EF7D1D"/>
              </a:solidFill>
              <a:latin typeface="Source Sans Pro" charset="0"/>
              <a:ea typeface="Source Sans Pro" charset="0"/>
              <a:cs typeface="Source Sans Pro" charset="0"/>
            </a:endParaRPr>
          </a:p>
        </p:txBody>
      </p:sp>
      <p:pic>
        <p:nvPicPr>
          <p:cNvPr id="3" name="Bild 2"/>
          <p:cNvPicPr>
            <a:picLocks noChangeAspect="1"/>
          </p:cNvPicPr>
          <p:nvPr/>
        </p:nvPicPr>
        <p:blipFill>
          <a:blip r:embed="rId3"/>
          <a:stretch>
            <a:fillRect/>
          </a:stretch>
        </p:blipFill>
        <p:spPr>
          <a:xfrm>
            <a:off x="167426" y="986291"/>
            <a:ext cx="9612648" cy="3241046"/>
          </a:xfrm>
          <a:prstGeom prst="rect">
            <a:avLst/>
          </a:prstGeom>
        </p:spPr>
      </p:pic>
    </p:spTree>
    <p:extLst>
      <p:ext uri="{BB962C8B-B14F-4D97-AF65-F5344CB8AC3E}">
        <p14:creationId xmlns:p14="http://schemas.microsoft.com/office/powerpoint/2010/main" val="1904778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 </a:t>
            </a:r>
            <a:r>
              <a:rPr lang="de-DE" dirty="0" smtClean="0">
                <a:solidFill>
                  <a:srgbClr val="FF0000"/>
                </a:solidFill>
              </a:rPr>
              <a:t>RAUS?</a:t>
            </a:r>
            <a:endParaRPr lang="de-DE" dirty="0">
              <a:solidFill>
                <a:srgbClr val="FF0000"/>
              </a:solidFill>
            </a:endParaRPr>
          </a:p>
        </p:txBody>
      </p:sp>
      <p:pic>
        <p:nvPicPr>
          <p:cNvPr id="11" name="Bild 10"/>
          <p:cNvPicPr>
            <a:picLocks noChangeAspect="1"/>
          </p:cNvPicPr>
          <p:nvPr/>
        </p:nvPicPr>
        <p:blipFill>
          <a:blip r:embed="rId3"/>
          <a:stretch>
            <a:fillRect/>
          </a:stretch>
        </p:blipFill>
        <p:spPr>
          <a:xfrm>
            <a:off x="364552" y="1280523"/>
            <a:ext cx="1756751" cy="795867"/>
          </a:xfrm>
          <a:prstGeom prst="rect">
            <a:avLst/>
          </a:prstGeom>
          <a:ln w="25400" cmpd="sng">
            <a:solidFill>
              <a:srgbClr val="6B8CAB"/>
            </a:solidFill>
            <a:miter lim="800000"/>
          </a:ln>
          <a:effectLst/>
        </p:spPr>
      </p:pic>
      <p:sp>
        <p:nvSpPr>
          <p:cNvPr id="12" name="Textfeld 11"/>
          <p:cNvSpPr txBox="1"/>
          <p:nvPr/>
        </p:nvSpPr>
        <p:spPr>
          <a:xfrm>
            <a:off x="2480417" y="14929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nvGrpSpPr>
          <p:cNvPr id="27" name="Gruppierung 26"/>
          <p:cNvGrpSpPr/>
          <p:nvPr/>
        </p:nvGrpSpPr>
        <p:grpSpPr>
          <a:xfrm>
            <a:off x="661525" y="5138388"/>
            <a:ext cx="8773624" cy="856346"/>
            <a:chOff x="674003" y="4043684"/>
            <a:chExt cx="8773624" cy="856346"/>
          </a:xfrm>
        </p:grpSpPr>
        <p:sp>
          <p:nvSpPr>
            <p:cNvPr id="14" name="Textfeld 13"/>
            <p:cNvSpPr txBox="1"/>
            <p:nvPr/>
          </p:nvSpPr>
          <p:spPr>
            <a:xfrm>
              <a:off x="5914370" y="4333219"/>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8356908" y="4043684"/>
              <a:ext cx="1090719" cy="806237"/>
              <a:chOff x="843353" y="3996267"/>
              <a:chExt cx="1090719" cy="806237"/>
            </a:xfrm>
          </p:grpSpPr>
          <p:pic>
            <p:nvPicPr>
              <p:cNvPr id="16" name="Bild 15"/>
              <p:cNvPicPr>
                <a:picLocks noChangeAspect="1"/>
              </p:cNvPicPr>
              <p:nvPr/>
            </p:nvPicPr>
            <p:blipFill>
              <a:blip r:embed="rId4"/>
              <a:stretch>
                <a:fillRect/>
              </a:stretch>
            </p:blipFill>
            <p:spPr>
              <a:xfrm>
                <a:off x="843353" y="4199466"/>
                <a:ext cx="372086" cy="603037"/>
              </a:xfrm>
              <a:prstGeom prst="rect">
                <a:avLst/>
              </a:prstGeom>
            </p:spPr>
          </p:pic>
          <p:pic>
            <p:nvPicPr>
              <p:cNvPr id="17" name="Bild 16"/>
              <p:cNvPicPr>
                <a:picLocks noChangeAspect="1"/>
              </p:cNvPicPr>
              <p:nvPr/>
            </p:nvPicPr>
            <p:blipFill>
              <a:blip r:embed="rId5"/>
              <a:stretch>
                <a:fillRect/>
              </a:stretch>
            </p:blipFill>
            <p:spPr>
              <a:xfrm>
                <a:off x="1295801" y="3996267"/>
                <a:ext cx="638271" cy="806237"/>
              </a:xfrm>
              <a:prstGeom prst="rect">
                <a:avLst/>
              </a:prstGeom>
            </p:spPr>
          </p:pic>
          <p:pic>
            <p:nvPicPr>
              <p:cNvPr id="18" name="Bild 17"/>
              <p:cNvPicPr>
                <a:picLocks noChangeAspect="1"/>
              </p:cNvPicPr>
              <p:nvPr/>
            </p:nvPicPr>
            <p:blipFill>
              <a:blip r:embed="rId6"/>
              <a:stretch>
                <a:fillRect/>
              </a:stretch>
            </p:blipFill>
            <p:spPr>
              <a:xfrm flipH="1">
                <a:off x="1413881" y="4278992"/>
                <a:ext cx="418592" cy="372413"/>
              </a:xfrm>
              <a:prstGeom prst="rect">
                <a:avLst/>
              </a:prstGeom>
            </p:spPr>
          </p:pic>
        </p:grpSp>
        <p:pic>
          <p:nvPicPr>
            <p:cNvPr id="4" name="Grafik 2"/>
            <p:cNvPicPr>
              <a:picLocks noChangeAspect="1"/>
            </p:cNvPicPr>
            <p:nvPr/>
          </p:nvPicPr>
          <p:blipFill rotWithShape="1">
            <a:blip r:embed="rId7">
              <a:extLst>
                <a:ext uri="{28A0092B-C50C-407E-A947-70E740481C1C}">
                  <a14:useLocalDpi xmlns:a14="http://schemas.microsoft.com/office/drawing/2010/main" val="0"/>
                </a:ext>
              </a:extLst>
            </a:blip>
            <a:srcRect l="23276" r="23536" b="30256"/>
            <a:stretch/>
          </p:blipFill>
          <p:spPr>
            <a:xfrm>
              <a:off x="674003" y="4265820"/>
              <a:ext cx="1137847" cy="634210"/>
            </a:xfrm>
            <a:prstGeom prst="rect">
              <a:avLst/>
            </a:prstGeom>
          </p:spPr>
        </p:pic>
        <p:sp>
          <p:nvSpPr>
            <p:cNvPr id="6" name="Textfeld 5"/>
            <p:cNvSpPr txBox="1"/>
            <p:nvPr/>
          </p:nvSpPr>
          <p:spPr>
            <a:xfrm>
              <a:off x="2480417" y="4338726"/>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sp>
        <p:nvSpPr>
          <p:cNvPr id="5" name="Textfeld 4"/>
          <p:cNvSpPr txBox="1"/>
          <p:nvPr/>
        </p:nvSpPr>
        <p:spPr>
          <a:xfrm>
            <a:off x="5914370" y="1448903"/>
            <a:ext cx="1986442"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TypeScript</a:t>
            </a:r>
            <a:r>
              <a:rPr lang="de-DE" b="1" dirty="0" smtClean="0">
                <a:solidFill>
                  <a:srgbClr val="025249"/>
                </a:solidFill>
                <a:latin typeface="Source Sans Pro Semibold" charset="0"/>
                <a:ea typeface="Source Sans Pro Semibold" charset="0"/>
                <a:cs typeface="Source Sans Pro Semibold" charset="0"/>
              </a:rPr>
              <a:t> &amp; Flow</a:t>
            </a:r>
            <a:endParaRPr lang="de-DE" b="1" dirty="0">
              <a:solidFill>
                <a:srgbClr val="025249"/>
              </a:solidFill>
              <a:latin typeface="Source Sans Pro Semibold" charset="0"/>
              <a:ea typeface="Source Sans Pro Semibold" charset="0"/>
              <a:cs typeface="Source Sans Pro Semibold" charset="0"/>
            </a:endParaRPr>
          </a:p>
        </p:txBody>
      </p:sp>
      <p:grpSp>
        <p:nvGrpSpPr>
          <p:cNvPr id="28" name="Gruppierung 27"/>
          <p:cNvGrpSpPr/>
          <p:nvPr/>
        </p:nvGrpSpPr>
        <p:grpSpPr>
          <a:xfrm>
            <a:off x="661525" y="3399316"/>
            <a:ext cx="8591658" cy="535332"/>
            <a:chOff x="661525" y="2789896"/>
            <a:chExt cx="8591658" cy="535332"/>
          </a:xfrm>
        </p:grpSpPr>
        <p:sp>
          <p:nvSpPr>
            <p:cNvPr id="20" name="Textfeld 19"/>
            <p:cNvSpPr txBox="1"/>
            <p:nvPr/>
          </p:nvSpPr>
          <p:spPr>
            <a:xfrm>
              <a:off x="5914370" y="2859938"/>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8"/>
            <a:stretch>
              <a:fillRect/>
            </a:stretch>
          </p:blipFill>
          <p:spPr>
            <a:xfrm>
              <a:off x="8356908" y="2789896"/>
              <a:ext cx="896275" cy="535332"/>
            </a:xfrm>
            <a:prstGeom prst="rect">
              <a:avLst/>
            </a:prstGeom>
          </p:spPr>
        </p:pic>
        <p:sp>
          <p:nvSpPr>
            <p:cNvPr id="13" name="Textfeld 12"/>
            <p:cNvSpPr txBox="1"/>
            <p:nvPr/>
          </p:nvSpPr>
          <p:spPr>
            <a:xfrm>
              <a:off x="2480417" y="2872896"/>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9"/>
            <a:stretch>
              <a:fillRect/>
            </a:stretch>
          </p:blipFill>
          <p:spPr>
            <a:xfrm>
              <a:off x="661525" y="2872896"/>
              <a:ext cx="928606" cy="369332"/>
            </a:xfrm>
            <a:prstGeom prst="rect">
              <a:avLst/>
            </a:prstGeom>
          </p:spPr>
        </p:pic>
      </p:grpSp>
      <p:pic>
        <p:nvPicPr>
          <p:cNvPr id="29" name="Bild 28"/>
          <p:cNvPicPr>
            <a:picLocks noChangeAspect="1"/>
          </p:cNvPicPr>
          <p:nvPr/>
        </p:nvPicPr>
        <p:blipFill>
          <a:blip r:embed="rId10"/>
          <a:stretch>
            <a:fillRect/>
          </a:stretch>
        </p:blipFill>
        <p:spPr>
          <a:xfrm>
            <a:off x="8461264" y="1378317"/>
            <a:ext cx="510504" cy="510504"/>
          </a:xfrm>
          <a:prstGeom prst="rect">
            <a:avLst/>
          </a:prstGeom>
        </p:spPr>
      </p:pic>
    </p:spTree>
    <p:extLst>
      <p:ext uri="{BB962C8B-B14F-4D97-AF65-F5344CB8AC3E}">
        <p14:creationId xmlns:p14="http://schemas.microsoft.com/office/powerpoint/2010/main" val="18781920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"JavaScript </a:t>
            </a:r>
            <a:r>
              <a:rPr lang="de-DE" sz="3900" b="1" dirty="0" err="1" smtClean="0">
                <a:solidFill>
                  <a:srgbClr val="EF7D1D"/>
                </a:solidFill>
                <a:latin typeface="Source Sans Pro Semibold" charset="0"/>
                <a:ea typeface="Source Sans Pro Semibold" charset="0"/>
                <a:cs typeface="Source Sans Pro Semibold" charset="0"/>
              </a:rPr>
              <a:t>that</a:t>
            </a:r>
            <a:r>
              <a:rPr lang="de-DE" sz="3900" b="1" dirty="0" smtClean="0">
                <a:solidFill>
                  <a:srgbClr val="EF7D1D"/>
                </a:solidFill>
                <a:latin typeface="Source Sans Pro Semibold" charset="0"/>
                <a:ea typeface="Source Sans Pro Semibold" charset="0"/>
                <a:cs typeface="Source Sans Pro Semibold" charset="0"/>
              </a:rPr>
              <a:t> </a:t>
            </a:r>
            <a:r>
              <a:rPr lang="de-DE" sz="3900" b="1" dirty="0" err="1" smtClean="0">
                <a:solidFill>
                  <a:srgbClr val="EF7D1D"/>
                </a:solidFill>
                <a:latin typeface="Source Sans Pro Semibold" charset="0"/>
                <a:ea typeface="Source Sans Pro Semibold" charset="0"/>
                <a:cs typeface="Source Sans Pro Semibold" charset="0"/>
              </a:rPr>
              <a:t>scales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http</a:t>
            </a:r>
            <a:r>
              <a:rPr lang="de-DE" dirty="0"/>
              <a:t>://</a:t>
            </a:r>
            <a:r>
              <a:rPr lang="de-DE" dirty="0" err="1"/>
              <a:t>www.typescriptlang.org</a:t>
            </a:r>
            <a:r>
              <a:rPr lang="de-DE" dirty="0"/>
              <a:t>/</a:t>
            </a:r>
            <a:endParaRPr lang="de-DE" dirty="0"/>
          </a:p>
        </p:txBody>
      </p:sp>
    </p:spTree>
    <p:extLst>
      <p:ext uri="{BB962C8B-B14F-4D97-AF65-F5344CB8AC3E}">
        <p14:creationId xmlns:p14="http://schemas.microsoft.com/office/powerpoint/2010/main" val="18933143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I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Wie schreibe ich typen hin?</a:t>
            </a: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678682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RETHINKING BEST PRACTICES</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12488021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II - </a:t>
            </a:r>
            <a:r>
              <a:rPr lang="de-DE" dirty="0" err="1" smtClean="0"/>
              <a:t>Types</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 </a:t>
            </a:r>
            <a:r>
              <a:rPr lang="de-DE" sz="2400" b="1" dirty="0" err="1" smtClean="0">
                <a:solidFill>
                  <a:srgbClr val="EF7D1D"/>
                </a:solidFill>
                <a:latin typeface="Source Sans Pro" charset="0"/>
                <a:ea typeface="Source Sans Pro" charset="0"/>
                <a:cs typeface="Source Sans Pro" charset="0"/>
              </a:rPr>
              <a:t>and</a:t>
            </a:r>
            <a:r>
              <a:rPr lang="de-DE" sz="2400" b="1" dirty="0" smtClean="0">
                <a:solidFill>
                  <a:srgbClr val="EF7D1D"/>
                </a:solidFill>
                <a:latin typeface="Source Sans Pro" charset="0"/>
                <a:ea typeface="Source Sans Pro" charset="0"/>
                <a:cs typeface="Source Sans Pro" charset="0"/>
              </a:rPr>
              <a:t> </a:t>
            </a:r>
            <a:r>
              <a:rPr lang="de-DE" sz="2400" b="1" dirty="0" err="1" smtClean="0">
                <a:solidFill>
                  <a:srgbClr val="EF7D1D"/>
                </a:solidFill>
                <a:latin typeface="Source Sans Pro" charset="0"/>
                <a:ea typeface="Source Sans Pro" charset="0"/>
                <a:cs typeface="Source Sans Pro" charset="0"/>
              </a:rPr>
              <a:t>interface</a:t>
            </a: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894420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Getyptes </a:t>
            </a:r>
            <a:r>
              <a:rPr lang="de-DE" dirty="0" err="1" smtClean="0"/>
              <a:t>React</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Properties und State</a:t>
            </a: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2598849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5410712"/>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Nur View</a:t>
            </a:r>
            <a:r>
              <a:rPr lang="de-DE" sz="2400" dirty="0" smtClean="0">
                <a:solidFill>
                  <a:srgbClr val="025249"/>
                </a:solidFill>
                <a:latin typeface="Source Sans Pro" charset="0"/>
                <a:ea typeface="Source Sans Pro" charset="0"/>
                <a:cs typeface="Source Sans Pro" charset="0"/>
              </a:rPr>
              <a:t>-Schicht (Komponenten)</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Gut integrierbar mit anderen Frameworks</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Einfache Migrationspfade möglich</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JSX</a:t>
            </a:r>
            <a:r>
              <a:rPr lang="de-DE" sz="2400" dirty="0" smtClean="0">
                <a:solidFill>
                  <a:srgbClr val="025249"/>
                </a:solidFill>
                <a:latin typeface="Source Sans Pro" charset="0"/>
                <a:ea typeface="Source Sans Pro" charset="0"/>
                <a:cs typeface="Source Sans Pro" charset="0"/>
              </a:rPr>
              <a:t> statt </a:t>
            </a:r>
            <a:r>
              <a:rPr lang="de-DE" sz="2400" dirty="0" err="1" smtClean="0">
                <a:solidFill>
                  <a:srgbClr val="025249"/>
                </a:solidFill>
                <a:latin typeface="Source Sans Pro" charset="0"/>
                <a:ea typeface="Source Sans Pro" charset="0"/>
                <a:cs typeface="Source Sans Pro" charset="0"/>
              </a:rPr>
              <a:t>Templatesprache</a:t>
            </a:r>
            <a:r>
              <a:rPr lang="de-DE" sz="2400" dirty="0" smtClean="0">
                <a:solidFill>
                  <a:srgbClr val="025249"/>
                </a:solidFill>
                <a:latin typeface="Source Sans Pro" charset="0"/>
                <a:ea typeface="Source Sans Pro" charset="0"/>
                <a:cs typeface="Source Sans Pro" charset="0"/>
              </a:rPr>
              <a:t> („HTML in JavaScript“)</a:t>
            </a:r>
          </a:p>
          <a:p>
            <a:pPr marL="285750" indent="-285750">
              <a:lnSpc>
                <a:spcPct val="120000"/>
              </a:lnSpc>
              <a:buFont typeface="Arial" charset="0"/>
              <a:buChar char="•"/>
            </a:pP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Deklarative UI</a:t>
            </a:r>
            <a:endParaRPr lang="de-DE" sz="2400" dirty="0">
              <a:solidFill>
                <a:srgbClr val="EF7D1D"/>
              </a:solidFill>
              <a:latin typeface="Source Sans Pro" charset="0"/>
              <a:ea typeface="Source Sans Pro" charset="0"/>
              <a:cs typeface="Source Sans Pro" charset="0"/>
            </a:endParaRP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Komponenten werden immer </a:t>
            </a:r>
            <a:r>
              <a:rPr lang="de-DE" sz="2400" dirty="0" smtClean="0">
                <a:solidFill>
                  <a:srgbClr val="EF7D1D"/>
                </a:solidFill>
                <a:latin typeface="Source Sans Pro" charset="0"/>
                <a:ea typeface="Source Sans Pro" charset="0"/>
                <a:cs typeface="Source Sans Pro" charset="0"/>
              </a:rPr>
              <a:t>komplett gerendert</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Kein 2-Wege-Databinding</a:t>
            </a:r>
          </a:p>
          <a:p>
            <a:pPr marL="742950" lvl="1"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Komponenten</a:t>
            </a:r>
            <a:r>
              <a:rPr lang="de-DE" sz="2400" dirty="0" smtClean="0">
                <a:solidFill>
                  <a:srgbClr val="025249"/>
                </a:solidFill>
                <a:latin typeface="Source Sans Pro" charset="0"/>
                <a:ea typeface="Source Sans Pro" charset="0"/>
                <a:cs typeface="Source Sans Pro" charset="0"/>
              </a:rPr>
              <a:t> typischerweise organisiert in </a:t>
            </a:r>
            <a:r>
              <a:rPr lang="de-DE" sz="2400" dirty="0" smtClean="0">
                <a:solidFill>
                  <a:srgbClr val="EF7D1D"/>
                </a:solidFill>
                <a:latin typeface="Source Sans Pro" charset="0"/>
                <a:ea typeface="Source Sans Pro" charset="0"/>
                <a:cs typeface="Source Sans Pro" charset="0"/>
              </a:rPr>
              <a:t>Hierarchien</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842635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HTTPS://NILSHARTMANN.NET | @</a:t>
            </a:r>
            <a:r>
              <a:rPr lang="de-DE" spc="80" dirty="0" err="1" smtClean="0"/>
              <a:t>nilshartmann</a:t>
            </a:r>
            <a:endParaRPr lang="de-DE" spc="80" dirty="0"/>
          </a:p>
        </p:txBody>
      </p:sp>
      <p:sp>
        <p:nvSpPr>
          <p:cNvPr id="3" name="Rechteck 2"/>
          <p:cNvSpPr/>
          <p:nvPr/>
        </p:nvSpPr>
        <p:spPr>
          <a:xfrm>
            <a:off x="1154048" y="1029940"/>
            <a:ext cx="7597902" cy="923330"/>
          </a:xfrm>
          <a:prstGeom prst="rect">
            <a:avLst/>
          </a:prstGeom>
        </p:spPr>
        <p:txBody>
          <a:bodyPr wrap="square">
            <a:spAutoFit/>
          </a:bodyPr>
          <a:lstStyle/>
          <a:p>
            <a:pPr algn="ctr"/>
            <a:r>
              <a:rPr lang="de-DE" sz="5400" b="1" dirty="0" smtClean="0">
                <a:solidFill>
                  <a:srgbClr val="EF7D1D"/>
                </a:solidFill>
                <a:latin typeface="Source Sans Pro Semibold" charset="0"/>
                <a:ea typeface="Source Sans Pro Semibold" charset="0"/>
                <a:cs typeface="Source Sans Pro Semibold" charset="0"/>
              </a:rPr>
              <a:t>Vielen Dank!</a:t>
            </a:r>
            <a:endParaRPr lang="de-DE" sz="54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6" name="Rechteck 5"/>
          <p:cNvSpPr/>
          <p:nvPr/>
        </p:nvSpPr>
        <p:spPr>
          <a:xfrm>
            <a:off x="3253303" y="1836717"/>
            <a:ext cx="3399392" cy="400110"/>
          </a:xfrm>
          <a:prstGeom prst="rect">
            <a:avLst/>
          </a:prstGeom>
        </p:spPr>
        <p:txBody>
          <a:bodyPr wrap="none">
            <a:spAutoFit/>
          </a:bodyPr>
          <a:lstStyle/>
          <a:p>
            <a:pPr algn="r"/>
            <a:r>
              <a:rPr lang="de-DE" sz="2000" b="1" dirty="0">
                <a:solidFill>
                  <a:srgbClr val="025249"/>
                </a:solidFill>
              </a:rPr>
              <a:t>http://</a:t>
            </a:r>
            <a:r>
              <a:rPr lang="de-DE" sz="2000" b="1" dirty="0" err="1">
                <a:solidFill>
                  <a:srgbClr val="025249"/>
                </a:solidFill>
              </a:rPr>
              <a:t>bit.ly</a:t>
            </a:r>
            <a:r>
              <a:rPr lang="de-DE" sz="2000" b="1" dirty="0">
                <a:solidFill>
                  <a:srgbClr val="025249"/>
                </a:solidFill>
              </a:rPr>
              <a:t>/jaxcon2017-react</a:t>
            </a: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4659737"/>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 („universal </a:t>
            </a:r>
            <a:r>
              <a:rPr lang="de-DE" sz="2800" dirty="0" err="1" smtClean="0">
                <a:solidFill>
                  <a:srgbClr val="025249"/>
                </a:solidFill>
                <a:latin typeface="Source Sans Pro" charset="0"/>
                <a:ea typeface="Source Sans Pro" charset="0"/>
                <a:cs typeface="Source Sans Pro" charset="0"/>
              </a:rPr>
              <a:t>webapps</a:t>
            </a:r>
            <a:r>
              <a:rPr lang="de-DE" sz="2800" dirty="0" smtClean="0">
                <a:solidFill>
                  <a:srgbClr val="025249"/>
                </a:solidFill>
                <a:latin typeface="Source Sans Pro" charset="0"/>
                <a:ea typeface="Source Sans Pro" charset="0"/>
                <a:cs typeface="Source Sans Pro" charset="0"/>
              </a:rPr>
              <a:t>“)</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3099</Words>
  <Application>Microsoft Macintosh PowerPoint</Application>
  <PresentationFormat>A4-Papier (210x297 mm)</PresentationFormat>
  <Paragraphs>531</Paragraphs>
  <Slides>53</Slides>
  <Notes>38</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53</vt:i4>
      </vt:variant>
    </vt:vector>
  </HeadingPairs>
  <TitlesOfParts>
    <vt:vector size="63" baseType="lpstr">
      <vt:lpstr>Calibri</vt:lpstr>
      <vt:lpstr>Calibri Light</vt:lpstr>
      <vt:lpstr>Montserrat</vt:lpstr>
      <vt:lpstr>Source Code Pro</vt:lpstr>
      <vt:lpstr>Source Code Pro Medium</vt:lpstr>
      <vt:lpstr>Source Code Pro Semibold</vt:lpstr>
      <vt:lpstr>Source Sans Pro</vt:lpstr>
      <vt:lpstr>Source Sans Pro Semibold</vt:lpstr>
      <vt:lpstr>Arial</vt:lpstr>
      <vt:lpstr>Office-Design</vt:lpstr>
      <vt:lpstr>BED-CON BERLIN | SEPTEMBER 2017    </vt:lpstr>
      <vt:lpstr>@nilshartmann</vt:lpstr>
      <vt:lpstr>httpS://react-buch.de | httpS://react-workshop.de </vt:lpstr>
      <vt:lpstr>PowerPoint-Präsentation</vt:lpstr>
      <vt:lpstr>PowerPoint-Präsentation</vt:lpstr>
      <vt:lpstr>Beispiel Anwendung</vt:lpstr>
      <vt:lpstr>Wiederverwendbare Komponenten</vt:lpstr>
      <vt:lpstr>Anwendungen aus Komponenten komponiert</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Properties</vt:lpstr>
      <vt:lpstr>Komponenten Verwenden</vt:lpstr>
      <vt:lpstr>Beispiel: Komponentenlisten</vt:lpstr>
      <vt:lpstr>Beispiel: Komponentenlisten</vt:lpstr>
      <vt:lpstr>Komponenten Klassen</vt:lpstr>
      <vt:lpstr>Zustand von Komponenten</vt:lpstr>
      <vt:lpstr>Beispiel: Eingabefeld</vt:lpstr>
      <vt:lpstr>Beispiel: Eingabefeld</vt:lpstr>
      <vt:lpstr>Beispiel: Eingabefeld</vt:lpstr>
      <vt:lpstr>Beispiel: Eingabefeld</vt:lpstr>
      <vt:lpstr>Zustand: Eingabefeld</vt:lpstr>
      <vt:lpstr>Zustand &amp; Rendering</vt:lpstr>
      <vt:lpstr>Ganz einfach: Alles rendern</vt:lpstr>
      <vt:lpstr>React: Uni directional dataflow</vt:lpstr>
      <vt:lpstr>Hintergrund: Virtual Dom</vt:lpstr>
      <vt:lpstr>Hintergrund: Virtual Dom</vt:lpstr>
      <vt:lpstr>Hintergrund: Virtual Dom</vt:lpstr>
      <vt:lpstr>Hintergrund: Virtual Dom</vt:lpstr>
      <vt:lpstr>Hintergrund: Virtual Dom</vt:lpstr>
      <vt:lpstr>Hintergrund: Virtual Dom</vt:lpstr>
      <vt:lpstr>Hintergrund: Virtual Dom</vt:lpstr>
      <vt:lpstr>Zugriff auf DOM-Elemente</vt:lpstr>
      <vt:lpstr>Beispiel: Zugriff auf Dom-Elemente</vt:lpstr>
      <vt:lpstr>Beispiel: Zugriff auf Dom-Elemente</vt:lpstr>
      <vt:lpstr>Anwendungen   &amp;   Komponentenhierarchien</vt:lpstr>
      <vt:lpstr>Komponentenhierarchien</vt:lpstr>
      <vt:lpstr>Kommunikation zwischen Komponenten</vt:lpstr>
      <vt:lpstr>Kommunikation: Properties</vt:lpstr>
      <vt:lpstr>Kommunikation: Events</vt:lpstr>
      <vt:lpstr>TODO: SMART UND DUMB COMPONENTS</vt:lpstr>
      <vt:lpstr>Externes State-Management</vt:lpstr>
      <vt:lpstr>Ökosystem RAUS?</vt:lpstr>
      <vt:lpstr>http://www.typescriptlang.org/</vt:lpstr>
      <vt:lpstr>Typescript I - Syntax</vt:lpstr>
      <vt:lpstr>Typescript II - Types</vt:lpstr>
      <vt:lpstr>Getyptes React</vt:lpstr>
      <vt:lpstr>Zusammenfassung</vt:lpstr>
      <vt:lpstr>HTTPS://NILSHARTMANN.NET | @nilshartmann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229</cp:revision>
  <cp:lastPrinted>2016-09-28T15:33:57Z</cp:lastPrinted>
  <dcterms:created xsi:type="dcterms:W3CDTF">2016-03-28T15:59:53Z</dcterms:created>
  <dcterms:modified xsi:type="dcterms:W3CDTF">2017-08-31T20:51:53Z</dcterms:modified>
</cp:coreProperties>
</file>